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Lst>
  <p:sldSz cy="6858000" cx="9144000"/>
  <p:notesSz cx="6708775" cy="9774225"/>
  <p:embeddedFontLst>
    <p:embeddedFont>
      <p:font typeface="Tahoma"/>
      <p:regular r:id="rId130"/>
      <p:bold r:id="rId1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1" Type="http://schemas.openxmlformats.org/officeDocument/2006/relationships/font" Target="fonts/Tahoma-bold.fntdata"/><Relationship Id="rId130" Type="http://schemas.openxmlformats.org/officeDocument/2006/relationships/font" Target="fonts/Tahoma-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06713" cy="4889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00475" y="0"/>
            <a:ext cx="2906713" cy="48895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71513" y="4643438"/>
            <a:ext cx="5365750" cy="439737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283700"/>
            <a:ext cx="2906713" cy="4889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00475" y="9283700"/>
            <a:ext cx="2906713" cy="48895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 name="Google Shape;107;p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p1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0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7" name="Google Shape;1207;p10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0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5" name="Google Shape;1215;p10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p10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2" name="Google Shape;1222;p10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0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29" name="Google Shape;1229;p10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10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0" name="Google Shape;1240;p10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10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9" name="Google Shape;1249;p10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10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2" name="Google Shape;1262;p10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0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72" name="Google Shape;1272;p10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0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2" name="Google Shape;1282;p10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10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90" name="Google Shape;1290;p10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p1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11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1" name="Google Shape;1301;p11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1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0" name="Google Shape;1310;p11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11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19" name="Google Shape;1319;p11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1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6" name="Google Shape;1326;p11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1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1" name="Google Shape;1341;p11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11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9" name="Google Shape;1349;p11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11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8" name="Google Shape;1358;p11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1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67" name="Google Shape;1367;p11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11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7" name="Google Shape;1377;p11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p11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87" name="Google Shape;1387;p11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p1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p12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8" name="Google Shape;1398;p12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12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10" name="Google Shape;1410;p12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2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0" name="Google Shape;1420;p12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12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1" name="Google Shape;1431;p12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2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39" name="Google Shape;1439;p12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1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p1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p1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 name="Google Shape;295;p1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2" name="Google Shape;302;p1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p1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p1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 name="Google Shape;114;p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6" name="Google Shape;326;p2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3" name="Google Shape;333;p2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0" name="Google Shape;340;p2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7" name="Google Shape;347;p2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p2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7" name="Google Shape;407;p2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 name="Google Shape;414;p2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1" name="Google Shape;421;p2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p2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1" name="Google Shape;441;p2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 name="Google Shape;121;p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9" name="Google Shape;449;p3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7" name="Google Shape;457;p3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5" name="Google Shape;465;p3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6" name="Google Shape;486;p3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3" name="Google Shape;513;p3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3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8" name="Google Shape;538;p3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5" name="Google Shape;545;p3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2" name="Google Shape;552;p3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3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2" name="Google Shape;572;p3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2" name="Google Shape;592;p3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8" name="Google Shape;128;p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4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2" name="Google Shape;612;p4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4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0" name="Google Shape;620;p4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4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4" name="Google Shape;654;p4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4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1" name="Google Shape;661;p4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4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9" name="Google Shape;669;p4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4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6" name="Google Shape;676;p4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4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3" name="Google Shape;683;p4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3" name="Google Shape;703;p4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4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0" name="Google Shape;710;p4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4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8" name="Google Shape;718;p4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5" name="Google Shape;135;p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5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5" name="Google Shape;725;p5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5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2" name="Google Shape;732;p5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9" name="Google Shape;739;p5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5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6" name="Google Shape;746;p5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5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3" name="Google Shape;753;p5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0" name="Google Shape;760;p5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5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7" name="Google Shape;767;p5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5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4" name="Google Shape;774;p5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5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1" name="Google Shape;781;p5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8" name="Google Shape;788;p5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 name="Google Shape;142;p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6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3" name="Google Shape;813;p6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6" name="Google Shape;836;p6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6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3" name="Google Shape;843;p6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6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1" name="Google Shape;851;p6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6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9" name="Google Shape;859;p6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6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6" name="Google Shape;866;p6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6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73" name="Google Shape;873;p6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6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1" name="Google Shape;881;p6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6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89" name="Google Shape;889;p6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6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6" name="Google Shape;896;p6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7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05" name="Google Shape;905;p7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7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3" name="Google Shape;913;p7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7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4" name="Google Shape;924;p7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7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3" name="Google Shape;933;p7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7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5" name="Google Shape;945;p7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7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55" name="Google Shape;955;p7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7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64" name="Google Shape;964;p7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7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3" name="Google Shape;973;p7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7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4" name="Google Shape;984;p7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7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8" name="Google Shape;998;p7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 name="Google Shape;196;p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8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2" name="Google Shape;1012;p8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8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1" name="Google Shape;1021;p8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8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2" name="Google Shape;1032;p8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8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1" name="Google Shape;1041;p8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8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8" name="Google Shape;1058;p8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8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72" name="Google Shape;1072;p8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8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1" name="Google Shape;1081;p8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8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1" name="Google Shape;1091;p8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8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9" name="Google Shape;1099;p8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8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8" name="Google Shape;1108;p8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p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90: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8" name="Google Shape;1118;p90: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91: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9" name="Google Shape;1129;p91: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92: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39" name="Google Shape;1139;p92: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93: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51" name="Google Shape;1151;p93: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94: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1" name="Google Shape;1161;p94: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95: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9" name="Google Shape;1169;p95: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96: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77" name="Google Shape;1177;p96: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97: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4" name="Google Shape;1184;p97: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98: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1" name="Google Shape;1191;p98: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p99:notes"/>
          <p:cNvSpPr txBox="1"/>
          <p:nvPr>
            <p:ph idx="1" type="body"/>
          </p:nvPr>
        </p:nvSpPr>
        <p:spPr>
          <a:xfrm>
            <a:off x="671513" y="4643438"/>
            <a:ext cx="5365750" cy="4397375"/>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8" name="Google Shape;1198;p99:notes"/>
          <p:cNvSpPr/>
          <p:nvPr>
            <p:ph idx="2" type="sldImg"/>
          </p:nvPr>
        </p:nvSpPr>
        <p:spPr>
          <a:xfrm>
            <a:off x="911225" y="733425"/>
            <a:ext cx="4886325" cy="366553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showMasterSp="0" type="title">
  <p:cSld name="TITLE">
    <p:spTree>
      <p:nvGrpSpPr>
        <p:cNvPr id="20" name="Shape 20"/>
        <p:cNvGrpSpPr/>
        <p:nvPr/>
      </p:nvGrpSpPr>
      <p:grpSpPr>
        <a:xfrm>
          <a:off x="0" y="0"/>
          <a:ext cx="0" cy="0"/>
          <a:chOff x="0" y="0"/>
          <a:chExt cx="0" cy="0"/>
        </a:xfrm>
      </p:grpSpPr>
      <p:grpSp>
        <p:nvGrpSpPr>
          <p:cNvPr id="21" name="Google Shape;21;p2"/>
          <p:cNvGrpSpPr/>
          <p:nvPr/>
        </p:nvGrpSpPr>
        <p:grpSpPr>
          <a:xfrm>
            <a:off x="0" y="2438400"/>
            <a:ext cx="9009063" cy="1052513"/>
            <a:chOff x="0" y="1536"/>
            <a:chExt cx="5675" cy="663"/>
          </a:xfrm>
        </p:grpSpPr>
        <p:grpSp>
          <p:nvGrpSpPr>
            <p:cNvPr id="22" name="Google Shape;22;p2"/>
            <p:cNvGrpSpPr/>
            <p:nvPr/>
          </p:nvGrpSpPr>
          <p:grpSpPr>
            <a:xfrm>
              <a:off x="185" y="1604"/>
              <a:ext cx="449" cy="299"/>
              <a:chOff x="720" y="336"/>
              <a:chExt cx="624" cy="432"/>
            </a:xfrm>
          </p:grpSpPr>
          <p:sp>
            <p:nvSpPr>
              <p:cNvPr id="23" name="Google Shape;23;p2"/>
              <p:cNvSpPr/>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24" name="Google Shape;24;p2"/>
              <p:cNvSpPr/>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grpSp>
        <p:grpSp>
          <p:nvGrpSpPr>
            <p:cNvPr id="25" name="Google Shape;25;p2"/>
            <p:cNvGrpSpPr/>
            <p:nvPr/>
          </p:nvGrpSpPr>
          <p:grpSpPr>
            <a:xfrm>
              <a:off x="263" y="1870"/>
              <a:ext cx="466" cy="299"/>
              <a:chOff x="912" y="2640"/>
              <a:chExt cx="672" cy="432"/>
            </a:xfrm>
          </p:grpSpPr>
          <p:sp>
            <p:nvSpPr>
              <p:cNvPr id="26" name="Google Shape;26;p2"/>
              <p:cNvSpPr/>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27" name="Google Shape;27;p2"/>
              <p:cNvSpPr/>
              <p:nvPr/>
            </p:nvSpPr>
            <p:spPr>
              <a:xfrm>
                <a:off x="1248" y="2640"/>
                <a:ext cx="336"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grpSp>
        <p:sp>
          <p:nvSpPr>
            <p:cNvPr id="28" name="Google Shape;28;p2"/>
            <p:cNvSpPr/>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29" name="Google Shape;29;p2"/>
            <p:cNvSpPr/>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30" name="Google Shape;30;p2"/>
            <p:cNvSpPr/>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grpSp>
      <p:sp>
        <p:nvSpPr>
          <p:cNvPr id="31" name="Google Shape;31;p2"/>
          <p:cNvSpPr txBox="1"/>
          <p:nvPr>
            <p:ph type="ctrTitle"/>
          </p:nvPr>
        </p:nvSpPr>
        <p:spPr>
          <a:xfrm>
            <a:off x="990600" y="1676400"/>
            <a:ext cx="7772400" cy="1462088"/>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spcBef>
                <a:spcPts val="360"/>
              </a:spcBef>
              <a:spcAft>
                <a:spcPts val="0"/>
              </a:spcAft>
              <a:buSzPts val="900"/>
              <a:buChar char="■"/>
              <a:defRPr/>
            </a:lvl6pPr>
            <a:lvl7pPr lvl="6" algn="l">
              <a:spcBef>
                <a:spcPts val="360"/>
              </a:spcBef>
              <a:spcAft>
                <a:spcPts val="0"/>
              </a:spcAft>
              <a:buSzPts val="900"/>
              <a:buChar char="■"/>
              <a:defRPr/>
            </a:lvl7pPr>
            <a:lvl8pPr lvl="7" algn="l">
              <a:spcBef>
                <a:spcPts val="360"/>
              </a:spcBef>
              <a:spcAft>
                <a:spcPts val="0"/>
              </a:spcAft>
              <a:buSzPts val="900"/>
              <a:buChar char="■"/>
              <a:defRPr/>
            </a:lvl8pPr>
            <a:lvl9pPr lvl="8" algn="l">
              <a:spcBef>
                <a:spcPts val="360"/>
              </a:spcBef>
              <a:spcAft>
                <a:spcPts val="0"/>
              </a:spcAft>
              <a:buSzPts val="900"/>
              <a:buChar char="■"/>
              <a:defRPr/>
            </a:lvl9pPr>
          </a:lstStyle>
          <a:p/>
        </p:txBody>
      </p:sp>
      <p:sp>
        <p:nvSpPr>
          <p:cNvPr id="33" name="Google Shape;33;p2"/>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i="0" sz="1400" u="none" cap="none" strike="noStrike">
                <a:solidFill>
                  <a:schemeClr val="lt2"/>
                </a:solidFill>
                <a:latin typeface="Tahoma"/>
                <a:ea typeface="Tahoma"/>
                <a:cs typeface="Tahoma"/>
                <a:sym typeface="Tahoma"/>
              </a:defRPr>
            </a:lvl1pPr>
            <a:lvl2pPr indent="0" lvl="1" marL="0" algn="r">
              <a:spcBef>
                <a:spcPts val="0"/>
              </a:spcBef>
              <a:spcAft>
                <a:spcPts val="0"/>
              </a:spcAft>
              <a:buNone/>
              <a:defRPr b="0" i="0" sz="1400" u="none" cap="none" strike="noStrike">
                <a:solidFill>
                  <a:schemeClr val="lt2"/>
                </a:solidFill>
                <a:latin typeface="Tahoma"/>
                <a:ea typeface="Tahoma"/>
                <a:cs typeface="Tahoma"/>
                <a:sym typeface="Tahoma"/>
              </a:defRPr>
            </a:lvl2pPr>
            <a:lvl3pPr indent="0" lvl="2" marL="0" algn="r">
              <a:spcBef>
                <a:spcPts val="0"/>
              </a:spcBef>
              <a:spcAft>
                <a:spcPts val="0"/>
              </a:spcAft>
              <a:buNone/>
              <a:defRPr b="0" i="0" sz="1400" u="none" cap="none" strike="noStrike">
                <a:solidFill>
                  <a:schemeClr val="lt2"/>
                </a:solidFill>
                <a:latin typeface="Tahoma"/>
                <a:ea typeface="Tahoma"/>
                <a:cs typeface="Tahoma"/>
                <a:sym typeface="Tahoma"/>
              </a:defRPr>
            </a:lvl3pPr>
            <a:lvl4pPr indent="0" lvl="3" marL="0" algn="r">
              <a:spcBef>
                <a:spcPts val="0"/>
              </a:spcBef>
              <a:spcAft>
                <a:spcPts val="0"/>
              </a:spcAft>
              <a:buNone/>
              <a:defRPr b="0" i="0" sz="1400" u="none" cap="none" strike="noStrike">
                <a:solidFill>
                  <a:schemeClr val="lt2"/>
                </a:solidFill>
                <a:latin typeface="Tahoma"/>
                <a:ea typeface="Tahoma"/>
                <a:cs typeface="Tahoma"/>
                <a:sym typeface="Tahoma"/>
              </a:defRPr>
            </a:lvl4pPr>
            <a:lvl5pPr indent="0" lvl="4" marL="0" algn="r">
              <a:spcBef>
                <a:spcPts val="0"/>
              </a:spcBef>
              <a:spcAft>
                <a:spcPts val="0"/>
              </a:spcAft>
              <a:buNone/>
              <a:defRPr b="0" i="0" sz="1400" u="none" cap="none" strike="noStrike">
                <a:solidFill>
                  <a:schemeClr val="lt2"/>
                </a:solidFill>
                <a:latin typeface="Tahoma"/>
                <a:ea typeface="Tahoma"/>
                <a:cs typeface="Tahoma"/>
                <a:sym typeface="Tahoma"/>
              </a:defRPr>
            </a:lvl5pPr>
            <a:lvl6pPr indent="0" lvl="5" marL="0" algn="r">
              <a:spcBef>
                <a:spcPts val="0"/>
              </a:spcBef>
              <a:spcAft>
                <a:spcPts val="0"/>
              </a:spcAft>
              <a:buNone/>
              <a:defRPr b="0" i="0" sz="1400" u="none" cap="none" strike="noStrike">
                <a:solidFill>
                  <a:schemeClr val="lt2"/>
                </a:solidFill>
                <a:latin typeface="Tahoma"/>
                <a:ea typeface="Tahoma"/>
                <a:cs typeface="Tahoma"/>
                <a:sym typeface="Tahoma"/>
              </a:defRPr>
            </a:lvl6pPr>
            <a:lvl7pPr indent="0" lvl="6" marL="0" algn="r">
              <a:spcBef>
                <a:spcPts val="0"/>
              </a:spcBef>
              <a:spcAft>
                <a:spcPts val="0"/>
              </a:spcAft>
              <a:buNone/>
              <a:defRPr b="0" i="0" sz="1400" u="none" cap="none" strike="noStrike">
                <a:solidFill>
                  <a:schemeClr val="lt2"/>
                </a:solidFill>
                <a:latin typeface="Tahoma"/>
                <a:ea typeface="Tahoma"/>
                <a:cs typeface="Tahoma"/>
                <a:sym typeface="Tahoma"/>
              </a:defRPr>
            </a:lvl7pPr>
            <a:lvl8pPr indent="0" lvl="7" marL="0" algn="r">
              <a:spcBef>
                <a:spcPts val="0"/>
              </a:spcBef>
              <a:spcAft>
                <a:spcPts val="0"/>
              </a:spcAft>
              <a:buNone/>
              <a:defRPr b="0" i="0" sz="1400" u="none" cap="none" strike="noStrike">
                <a:solidFill>
                  <a:schemeClr val="lt2"/>
                </a:solidFill>
                <a:latin typeface="Tahoma"/>
                <a:ea typeface="Tahoma"/>
                <a:cs typeface="Tahoma"/>
                <a:sym typeface="Tahoma"/>
              </a:defRPr>
            </a:lvl8pPr>
            <a:lvl9pPr indent="0" lvl="8" marL="0" algn="r">
              <a:spcBef>
                <a:spcPts val="0"/>
              </a:spcBef>
              <a:spcAft>
                <a:spcPts val="0"/>
              </a:spcAft>
              <a:buNone/>
              <a:defRPr b="0" i="0" sz="1400" u="none" cap="none" strike="noStrik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solidFill>
                <a:schemeClr val="dk1"/>
              </a:solidFill>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區段標題" type="secHead">
  <p:cSld name="SECTION_HEADER">
    <p:spTree>
      <p:nvGrpSpPr>
        <p:cNvPr id="74" name="Shape 74"/>
        <p:cNvGrpSpPr/>
        <p:nvPr/>
      </p:nvGrpSpPr>
      <p:grpSpPr>
        <a:xfrm>
          <a:off x="0" y="0"/>
          <a:ext cx="0" cy="0"/>
          <a:chOff x="0" y="0"/>
          <a:chExt cx="0" cy="0"/>
        </a:xfrm>
      </p:grpSpPr>
      <p:sp>
        <p:nvSpPr>
          <p:cNvPr id="75" name="Google Shape;75;p1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200"/>
              <a:buNone/>
              <a:defRPr sz="2000"/>
            </a:lvl1pPr>
            <a:lvl2pPr indent="-228600" lvl="1" marL="914400" algn="l">
              <a:spcBef>
                <a:spcPts val="360"/>
              </a:spcBef>
              <a:spcAft>
                <a:spcPts val="0"/>
              </a:spcAft>
              <a:buSzPts val="990"/>
              <a:buNone/>
              <a:defRPr sz="1800"/>
            </a:lvl2pPr>
            <a:lvl3pPr indent="-228600" lvl="2" marL="1371600" algn="l">
              <a:spcBef>
                <a:spcPts val="320"/>
              </a:spcBef>
              <a:spcAft>
                <a:spcPts val="0"/>
              </a:spcAft>
              <a:buSzPts val="800"/>
              <a:buNone/>
              <a:defRPr sz="1600"/>
            </a:lvl3pPr>
            <a:lvl4pPr indent="-228600" lvl="3" marL="1828800" algn="l">
              <a:spcBef>
                <a:spcPts val="280"/>
              </a:spcBef>
              <a:spcAft>
                <a:spcPts val="0"/>
              </a:spcAft>
              <a:buSzPts val="770"/>
              <a:buNone/>
              <a:defRPr sz="1400"/>
            </a:lvl4pPr>
            <a:lvl5pPr indent="-228600" lvl="4" marL="2286000" algn="l">
              <a:spcBef>
                <a:spcPts val="280"/>
              </a:spcBef>
              <a:spcAft>
                <a:spcPts val="0"/>
              </a:spcAft>
              <a:buSzPts val="700"/>
              <a:buNone/>
              <a:defRPr sz="1400"/>
            </a:lvl5pPr>
            <a:lvl6pPr indent="-228600" lvl="5" marL="2743200" algn="l">
              <a:spcBef>
                <a:spcPts val="280"/>
              </a:spcBef>
              <a:spcAft>
                <a:spcPts val="0"/>
              </a:spcAft>
              <a:buSzPts val="700"/>
              <a:buNone/>
              <a:defRPr sz="1400"/>
            </a:lvl6pPr>
            <a:lvl7pPr indent="-228600" lvl="6" marL="3200400" algn="l">
              <a:spcBef>
                <a:spcPts val="280"/>
              </a:spcBef>
              <a:spcAft>
                <a:spcPts val="0"/>
              </a:spcAft>
              <a:buSzPts val="700"/>
              <a:buNone/>
              <a:defRPr sz="1400"/>
            </a:lvl7pPr>
            <a:lvl8pPr indent="-228600" lvl="7" marL="3657600" algn="l">
              <a:spcBef>
                <a:spcPts val="280"/>
              </a:spcBef>
              <a:spcAft>
                <a:spcPts val="0"/>
              </a:spcAft>
              <a:buSzPts val="700"/>
              <a:buNone/>
              <a:defRPr sz="1400"/>
            </a:lvl8pPr>
            <a:lvl9pPr indent="-228600" lvl="8" marL="4114800" algn="l">
              <a:spcBef>
                <a:spcPts val="280"/>
              </a:spcBef>
              <a:spcAft>
                <a:spcPts val="0"/>
              </a:spcAft>
              <a:buSzPts val="700"/>
              <a:buNone/>
              <a:defRPr sz="1400"/>
            </a:lvl9pPr>
          </a:lstStyle>
          <a:p/>
        </p:txBody>
      </p:sp>
      <p:sp>
        <p:nvSpPr>
          <p:cNvPr id="77" name="Google Shape;77;p1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78" name="Shape 78"/>
        <p:cNvGrpSpPr/>
        <p:nvPr/>
      </p:nvGrpSpPr>
      <p:grpSpPr>
        <a:xfrm>
          <a:off x="0" y="0"/>
          <a:ext cx="0" cy="0"/>
          <a:chOff x="0" y="0"/>
          <a:chExt cx="0" cy="0"/>
        </a:xfrm>
      </p:grpSpPr>
      <p:sp>
        <p:nvSpPr>
          <p:cNvPr id="79" name="Google Shape;79;p12"/>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spcBef>
                <a:spcPts val="320"/>
              </a:spcBef>
              <a:spcAft>
                <a:spcPts val="0"/>
              </a:spcAft>
              <a:buSzPts val="800"/>
              <a:buNone/>
              <a:defRPr b="1" sz="1600"/>
            </a:lvl6pPr>
            <a:lvl7pPr indent="-228600" lvl="6" marL="3200400" algn="l">
              <a:spcBef>
                <a:spcPts val="320"/>
              </a:spcBef>
              <a:spcAft>
                <a:spcPts val="0"/>
              </a:spcAft>
              <a:buSzPts val="800"/>
              <a:buNone/>
              <a:defRPr b="1" sz="1600"/>
            </a:lvl7pPr>
            <a:lvl8pPr indent="-228600" lvl="7" marL="3657600" algn="l">
              <a:spcBef>
                <a:spcPts val="320"/>
              </a:spcBef>
              <a:spcAft>
                <a:spcPts val="0"/>
              </a:spcAft>
              <a:buSzPts val="800"/>
              <a:buNone/>
              <a:defRPr b="1" sz="1600"/>
            </a:lvl8pPr>
            <a:lvl9pPr indent="-228600" lvl="8" marL="4114800" algn="l">
              <a:spcBef>
                <a:spcPts val="320"/>
              </a:spcBef>
              <a:spcAft>
                <a:spcPts val="0"/>
              </a:spcAft>
              <a:buSzPts val="800"/>
              <a:buNone/>
              <a:defRPr b="1" sz="1600"/>
            </a:lvl9pPr>
          </a:lstStyle>
          <a:p/>
        </p:txBody>
      </p:sp>
      <p:sp>
        <p:nvSpPr>
          <p:cNvPr id="81" name="Google Shape;81;p1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algn="l">
              <a:spcBef>
                <a:spcPts val="480"/>
              </a:spcBef>
              <a:spcAft>
                <a:spcPts val="0"/>
              </a:spcAft>
              <a:buSzPts val="1440"/>
              <a:buChar char="■"/>
              <a:defRPr sz="2400"/>
            </a:lvl1pPr>
            <a:lvl2pPr indent="-298450" lvl="1" marL="914400" algn="l">
              <a:spcBef>
                <a:spcPts val="400"/>
              </a:spcBef>
              <a:spcAft>
                <a:spcPts val="0"/>
              </a:spcAft>
              <a:buSzPts val="1100"/>
              <a:buChar char="■"/>
              <a:defRPr sz="2000"/>
            </a:lvl2pPr>
            <a:lvl3pPr indent="-285750" lvl="2" marL="1371600" algn="l">
              <a:spcBef>
                <a:spcPts val="360"/>
              </a:spcBef>
              <a:spcAft>
                <a:spcPts val="0"/>
              </a:spcAft>
              <a:buSzPts val="900"/>
              <a:buChar char="■"/>
              <a:defRPr sz="1800"/>
            </a:lvl3pPr>
            <a:lvl4pPr indent="-284480" lvl="3" marL="1828800" algn="l">
              <a:spcBef>
                <a:spcPts val="320"/>
              </a:spcBef>
              <a:spcAft>
                <a:spcPts val="0"/>
              </a:spcAft>
              <a:buSzPts val="880"/>
              <a:buChar char="■"/>
              <a:defRPr sz="1600"/>
            </a:lvl4pPr>
            <a:lvl5pPr indent="-279400" lvl="4" marL="2286000" algn="l">
              <a:spcBef>
                <a:spcPts val="320"/>
              </a:spcBef>
              <a:spcAft>
                <a:spcPts val="0"/>
              </a:spcAft>
              <a:buSzPts val="800"/>
              <a:buChar char="■"/>
              <a:defRPr sz="1600"/>
            </a:lvl5pPr>
            <a:lvl6pPr indent="-279400" lvl="5" marL="2743200" algn="l">
              <a:spcBef>
                <a:spcPts val="320"/>
              </a:spcBef>
              <a:spcAft>
                <a:spcPts val="0"/>
              </a:spcAft>
              <a:buSzPts val="800"/>
              <a:buChar char="■"/>
              <a:defRPr sz="1600"/>
            </a:lvl6pPr>
            <a:lvl7pPr indent="-279400" lvl="6" marL="3200400" algn="l">
              <a:spcBef>
                <a:spcPts val="320"/>
              </a:spcBef>
              <a:spcAft>
                <a:spcPts val="0"/>
              </a:spcAft>
              <a:buSzPts val="800"/>
              <a:buChar char="■"/>
              <a:defRPr sz="1600"/>
            </a:lvl7pPr>
            <a:lvl8pPr indent="-279400" lvl="7" marL="3657600" algn="l">
              <a:spcBef>
                <a:spcPts val="320"/>
              </a:spcBef>
              <a:spcAft>
                <a:spcPts val="0"/>
              </a:spcAft>
              <a:buSzPts val="800"/>
              <a:buChar char="■"/>
              <a:defRPr sz="1600"/>
            </a:lvl8pPr>
            <a:lvl9pPr indent="-279400" lvl="8" marL="4114800" algn="l">
              <a:spcBef>
                <a:spcPts val="320"/>
              </a:spcBef>
              <a:spcAft>
                <a:spcPts val="0"/>
              </a:spcAft>
              <a:buSzPts val="800"/>
              <a:buChar char="■"/>
              <a:defRPr sz="1600"/>
            </a:lvl9pPr>
          </a:lstStyle>
          <a:p/>
        </p:txBody>
      </p:sp>
      <p:sp>
        <p:nvSpPr>
          <p:cNvPr id="82" name="Google Shape;82;p1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spcBef>
                <a:spcPts val="320"/>
              </a:spcBef>
              <a:spcAft>
                <a:spcPts val="0"/>
              </a:spcAft>
              <a:buSzPts val="800"/>
              <a:buNone/>
              <a:defRPr b="1" sz="1600"/>
            </a:lvl6pPr>
            <a:lvl7pPr indent="-228600" lvl="6" marL="3200400" algn="l">
              <a:spcBef>
                <a:spcPts val="320"/>
              </a:spcBef>
              <a:spcAft>
                <a:spcPts val="0"/>
              </a:spcAft>
              <a:buSzPts val="800"/>
              <a:buNone/>
              <a:defRPr b="1" sz="1600"/>
            </a:lvl7pPr>
            <a:lvl8pPr indent="-228600" lvl="7" marL="3657600" algn="l">
              <a:spcBef>
                <a:spcPts val="320"/>
              </a:spcBef>
              <a:spcAft>
                <a:spcPts val="0"/>
              </a:spcAft>
              <a:buSzPts val="800"/>
              <a:buNone/>
              <a:defRPr b="1" sz="1600"/>
            </a:lvl8pPr>
            <a:lvl9pPr indent="-228600" lvl="8" marL="4114800" algn="l">
              <a:spcBef>
                <a:spcPts val="320"/>
              </a:spcBef>
              <a:spcAft>
                <a:spcPts val="0"/>
              </a:spcAft>
              <a:buSzPts val="800"/>
              <a:buNone/>
              <a:defRPr b="1" sz="1600"/>
            </a:lvl9pPr>
          </a:lstStyle>
          <a:p/>
        </p:txBody>
      </p:sp>
      <p:sp>
        <p:nvSpPr>
          <p:cNvPr id="83" name="Google Shape;83;p1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algn="l">
              <a:spcBef>
                <a:spcPts val="480"/>
              </a:spcBef>
              <a:spcAft>
                <a:spcPts val="0"/>
              </a:spcAft>
              <a:buSzPts val="1440"/>
              <a:buChar char="■"/>
              <a:defRPr sz="2400"/>
            </a:lvl1pPr>
            <a:lvl2pPr indent="-298450" lvl="1" marL="914400" algn="l">
              <a:spcBef>
                <a:spcPts val="400"/>
              </a:spcBef>
              <a:spcAft>
                <a:spcPts val="0"/>
              </a:spcAft>
              <a:buSzPts val="1100"/>
              <a:buChar char="■"/>
              <a:defRPr sz="2000"/>
            </a:lvl2pPr>
            <a:lvl3pPr indent="-285750" lvl="2" marL="1371600" algn="l">
              <a:spcBef>
                <a:spcPts val="360"/>
              </a:spcBef>
              <a:spcAft>
                <a:spcPts val="0"/>
              </a:spcAft>
              <a:buSzPts val="900"/>
              <a:buChar char="■"/>
              <a:defRPr sz="1800"/>
            </a:lvl3pPr>
            <a:lvl4pPr indent="-284480" lvl="3" marL="1828800" algn="l">
              <a:spcBef>
                <a:spcPts val="320"/>
              </a:spcBef>
              <a:spcAft>
                <a:spcPts val="0"/>
              </a:spcAft>
              <a:buSzPts val="880"/>
              <a:buChar char="■"/>
              <a:defRPr sz="1600"/>
            </a:lvl4pPr>
            <a:lvl5pPr indent="-279400" lvl="4" marL="2286000" algn="l">
              <a:spcBef>
                <a:spcPts val="320"/>
              </a:spcBef>
              <a:spcAft>
                <a:spcPts val="0"/>
              </a:spcAft>
              <a:buSzPts val="800"/>
              <a:buChar char="■"/>
              <a:defRPr sz="1600"/>
            </a:lvl5pPr>
            <a:lvl6pPr indent="-279400" lvl="5" marL="2743200" algn="l">
              <a:spcBef>
                <a:spcPts val="320"/>
              </a:spcBef>
              <a:spcAft>
                <a:spcPts val="0"/>
              </a:spcAft>
              <a:buSzPts val="800"/>
              <a:buChar char="■"/>
              <a:defRPr sz="1600"/>
            </a:lvl6pPr>
            <a:lvl7pPr indent="-279400" lvl="6" marL="3200400" algn="l">
              <a:spcBef>
                <a:spcPts val="320"/>
              </a:spcBef>
              <a:spcAft>
                <a:spcPts val="0"/>
              </a:spcAft>
              <a:buSzPts val="800"/>
              <a:buChar char="■"/>
              <a:defRPr sz="1600"/>
            </a:lvl7pPr>
            <a:lvl8pPr indent="-279400" lvl="7" marL="3657600" algn="l">
              <a:spcBef>
                <a:spcPts val="320"/>
              </a:spcBef>
              <a:spcAft>
                <a:spcPts val="0"/>
              </a:spcAft>
              <a:buSzPts val="800"/>
              <a:buChar char="■"/>
              <a:defRPr sz="1600"/>
            </a:lvl8pPr>
            <a:lvl9pPr indent="-279400" lvl="8" marL="4114800" algn="l">
              <a:spcBef>
                <a:spcPts val="320"/>
              </a:spcBef>
              <a:spcAft>
                <a:spcPts val="0"/>
              </a:spcAft>
              <a:buSzPts val="800"/>
              <a:buChar char="■"/>
              <a:defRPr sz="1600"/>
            </a:lvl9pPr>
          </a:lstStyle>
          <a:p/>
        </p:txBody>
      </p:sp>
      <p:sp>
        <p:nvSpPr>
          <p:cNvPr id="84" name="Google Shape;84;p1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5" name="Shape 85"/>
        <p:cNvGrpSpPr/>
        <p:nvPr/>
      </p:nvGrpSpPr>
      <p:grpSpPr>
        <a:xfrm>
          <a:off x="0" y="0"/>
          <a:ext cx="0" cy="0"/>
          <a:chOff x="0" y="0"/>
          <a:chExt cx="0" cy="0"/>
        </a:xfrm>
      </p:grpSpPr>
      <p:sp>
        <p:nvSpPr>
          <p:cNvPr id="86" name="Google Shape;86;p1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87" name="Shape 87"/>
        <p:cNvGrpSpPr/>
        <p:nvPr/>
      </p:nvGrpSpPr>
      <p:grpSpPr>
        <a:xfrm>
          <a:off x="0" y="0"/>
          <a:ext cx="0" cy="0"/>
          <a:chOff x="0" y="0"/>
          <a:chExt cx="0" cy="0"/>
        </a:xfrm>
      </p:grpSpPr>
      <p:sp>
        <p:nvSpPr>
          <p:cNvPr id="88" name="Google Shape;88;p1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292100" lvl="5" marL="2743200" algn="l">
              <a:spcBef>
                <a:spcPts val="400"/>
              </a:spcBef>
              <a:spcAft>
                <a:spcPts val="0"/>
              </a:spcAft>
              <a:buSzPts val="1000"/>
              <a:buChar char="■"/>
              <a:defRPr sz="2000"/>
            </a:lvl6pPr>
            <a:lvl7pPr indent="-292100" lvl="6" marL="3200400" algn="l">
              <a:spcBef>
                <a:spcPts val="400"/>
              </a:spcBef>
              <a:spcAft>
                <a:spcPts val="0"/>
              </a:spcAft>
              <a:buSzPts val="1000"/>
              <a:buChar char="■"/>
              <a:defRPr sz="2000"/>
            </a:lvl7pPr>
            <a:lvl8pPr indent="-292100" lvl="7" marL="3657600" algn="l">
              <a:spcBef>
                <a:spcPts val="400"/>
              </a:spcBef>
              <a:spcAft>
                <a:spcPts val="0"/>
              </a:spcAft>
              <a:buSzPts val="1000"/>
              <a:buChar char="■"/>
              <a:defRPr sz="2000"/>
            </a:lvl8pPr>
            <a:lvl9pPr indent="-292100" lvl="8" marL="4114800" algn="l">
              <a:spcBef>
                <a:spcPts val="400"/>
              </a:spcBef>
              <a:spcAft>
                <a:spcPts val="0"/>
              </a:spcAft>
              <a:buSzPts val="1000"/>
              <a:buChar char="■"/>
              <a:defRPr sz="2000"/>
            </a:lvl9pPr>
          </a:lstStyle>
          <a:p/>
        </p:txBody>
      </p:sp>
      <p:sp>
        <p:nvSpPr>
          <p:cNvPr id="90" name="Google Shape;90;p1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840"/>
              <a:buNone/>
              <a:defRPr sz="1400"/>
            </a:lvl1pPr>
            <a:lvl2pPr indent="-228600" lvl="1" marL="914400" algn="l">
              <a:spcBef>
                <a:spcPts val="240"/>
              </a:spcBef>
              <a:spcAft>
                <a:spcPts val="0"/>
              </a:spcAft>
              <a:buSzPts val="660"/>
              <a:buNone/>
              <a:defRPr sz="1200"/>
            </a:lvl2pPr>
            <a:lvl3pPr indent="-228600" lvl="2" marL="1371600" algn="l">
              <a:spcBef>
                <a:spcPts val="200"/>
              </a:spcBef>
              <a:spcAft>
                <a:spcPts val="0"/>
              </a:spcAft>
              <a:buSzPts val="500"/>
              <a:buNone/>
              <a:defRPr sz="1000"/>
            </a:lvl3pPr>
            <a:lvl4pPr indent="-228600" lvl="3" marL="1828800" algn="l">
              <a:spcBef>
                <a:spcPts val="180"/>
              </a:spcBef>
              <a:spcAft>
                <a:spcPts val="0"/>
              </a:spcAft>
              <a:buSzPts val="495"/>
              <a:buNone/>
              <a:defRPr sz="900"/>
            </a:lvl4pPr>
            <a:lvl5pPr indent="-228600" lvl="4" marL="2286000" algn="l">
              <a:spcBef>
                <a:spcPts val="180"/>
              </a:spcBef>
              <a:spcAft>
                <a:spcPts val="0"/>
              </a:spcAft>
              <a:buSzPts val="450"/>
              <a:buNone/>
              <a:defRPr sz="900"/>
            </a:lvl5pPr>
            <a:lvl6pPr indent="-228600" lvl="5" marL="2743200" algn="l">
              <a:spcBef>
                <a:spcPts val="180"/>
              </a:spcBef>
              <a:spcAft>
                <a:spcPts val="0"/>
              </a:spcAft>
              <a:buSzPts val="450"/>
              <a:buNone/>
              <a:defRPr sz="900"/>
            </a:lvl6pPr>
            <a:lvl7pPr indent="-228600" lvl="6" marL="3200400" algn="l">
              <a:spcBef>
                <a:spcPts val="180"/>
              </a:spcBef>
              <a:spcAft>
                <a:spcPts val="0"/>
              </a:spcAft>
              <a:buSzPts val="450"/>
              <a:buNone/>
              <a:defRPr sz="900"/>
            </a:lvl7pPr>
            <a:lvl8pPr indent="-228600" lvl="7" marL="3657600" algn="l">
              <a:spcBef>
                <a:spcPts val="180"/>
              </a:spcBef>
              <a:spcAft>
                <a:spcPts val="0"/>
              </a:spcAft>
              <a:buSzPts val="450"/>
              <a:buNone/>
              <a:defRPr sz="900"/>
            </a:lvl8pPr>
            <a:lvl9pPr indent="-228600" lvl="8" marL="4114800" algn="l">
              <a:spcBef>
                <a:spcPts val="180"/>
              </a:spcBef>
              <a:spcAft>
                <a:spcPts val="0"/>
              </a:spcAft>
              <a:buSzPts val="450"/>
              <a:buNone/>
              <a:defRPr sz="900"/>
            </a:lvl9pPr>
          </a:lstStyle>
          <a:p/>
        </p:txBody>
      </p:sp>
      <p:sp>
        <p:nvSpPr>
          <p:cNvPr id="91" name="Google Shape;91;p1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92" name="Shape 92"/>
        <p:cNvGrpSpPr/>
        <p:nvPr/>
      </p:nvGrpSpPr>
      <p:grpSpPr>
        <a:xfrm>
          <a:off x="0" y="0"/>
          <a:ext cx="0" cy="0"/>
          <a:chOff x="0" y="0"/>
          <a:chExt cx="0" cy="0"/>
        </a:xfrm>
      </p:grpSpPr>
      <p:sp>
        <p:nvSpPr>
          <p:cNvPr id="93" name="Google Shape;93;p1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5"/>
          <p:cNvSpPr/>
          <p:nvPr>
            <p:ph idx="2" type="pic"/>
          </p:nvPr>
        </p:nvSpPr>
        <p:spPr>
          <a:xfrm>
            <a:off x="1792288" y="612775"/>
            <a:ext cx="5486400" cy="4114800"/>
          </a:xfrm>
          <a:prstGeom prst="rect">
            <a:avLst/>
          </a:prstGeom>
          <a:noFill/>
          <a:ln>
            <a:noFill/>
          </a:ln>
        </p:spPr>
      </p:sp>
      <p:sp>
        <p:nvSpPr>
          <p:cNvPr id="95" name="Google Shape;95;p1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840"/>
              <a:buNone/>
              <a:defRPr sz="1400"/>
            </a:lvl1pPr>
            <a:lvl2pPr indent="-228600" lvl="1" marL="914400" algn="l">
              <a:spcBef>
                <a:spcPts val="240"/>
              </a:spcBef>
              <a:spcAft>
                <a:spcPts val="0"/>
              </a:spcAft>
              <a:buSzPts val="660"/>
              <a:buNone/>
              <a:defRPr sz="1200"/>
            </a:lvl2pPr>
            <a:lvl3pPr indent="-228600" lvl="2" marL="1371600" algn="l">
              <a:spcBef>
                <a:spcPts val="200"/>
              </a:spcBef>
              <a:spcAft>
                <a:spcPts val="0"/>
              </a:spcAft>
              <a:buSzPts val="500"/>
              <a:buNone/>
              <a:defRPr sz="1000"/>
            </a:lvl3pPr>
            <a:lvl4pPr indent="-228600" lvl="3" marL="1828800" algn="l">
              <a:spcBef>
                <a:spcPts val="180"/>
              </a:spcBef>
              <a:spcAft>
                <a:spcPts val="0"/>
              </a:spcAft>
              <a:buSzPts val="495"/>
              <a:buNone/>
              <a:defRPr sz="900"/>
            </a:lvl4pPr>
            <a:lvl5pPr indent="-228600" lvl="4" marL="2286000" algn="l">
              <a:spcBef>
                <a:spcPts val="180"/>
              </a:spcBef>
              <a:spcAft>
                <a:spcPts val="0"/>
              </a:spcAft>
              <a:buSzPts val="450"/>
              <a:buNone/>
              <a:defRPr sz="900"/>
            </a:lvl5pPr>
            <a:lvl6pPr indent="-228600" lvl="5" marL="2743200" algn="l">
              <a:spcBef>
                <a:spcPts val="180"/>
              </a:spcBef>
              <a:spcAft>
                <a:spcPts val="0"/>
              </a:spcAft>
              <a:buSzPts val="450"/>
              <a:buNone/>
              <a:defRPr sz="900"/>
            </a:lvl6pPr>
            <a:lvl7pPr indent="-228600" lvl="6" marL="3200400" algn="l">
              <a:spcBef>
                <a:spcPts val="180"/>
              </a:spcBef>
              <a:spcAft>
                <a:spcPts val="0"/>
              </a:spcAft>
              <a:buSzPts val="450"/>
              <a:buNone/>
              <a:defRPr sz="900"/>
            </a:lvl7pPr>
            <a:lvl8pPr indent="-228600" lvl="7" marL="3657600" algn="l">
              <a:spcBef>
                <a:spcPts val="180"/>
              </a:spcBef>
              <a:spcAft>
                <a:spcPts val="0"/>
              </a:spcAft>
              <a:buSzPts val="450"/>
              <a:buNone/>
              <a:defRPr sz="900"/>
            </a:lvl8pPr>
            <a:lvl9pPr indent="-228600" lvl="8" marL="4114800" algn="l">
              <a:spcBef>
                <a:spcPts val="180"/>
              </a:spcBef>
              <a:spcAft>
                <a:spcPts val="0"/>
              </a:spcAft>
              <a:buSzPts val="450"/>
              <a:buNone/>
              <a:defRPr sz="900"/>
            </a:lvl9pPr>
          </a:lstStyle>
          <a:p/>
        </p:txBody>
      </p:sp>
      <p:sp>
        <p:nvSpPr>
          <p:cNvPr id="96" name="Google Shape;96;p1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97" name="Shape 97"/>
        <p:cNvGrpSpPr/>
        <p:nvPr/>
      </p:nvGrpSpPr>
      <p:grpSpPr>
        <a:xfrm>
          <a:off x="0" y="0"/>
          <a:ext cx="0" cy="0"/>
          <a:chOff x="0" y="0"/>
          <a:chExt cx="0" cy="0"/>
        </a:xfrm>
      </p:grpSpPr>
      <p:sp>
        <p:nvSpPr>
          <p:cNvPr id="98" name="Google Shape;98;p1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6"/>
          <p:cNvSpPr txBox="1"/>
          <p:nvPr>
            <p:ph idx="1" type="body"/>
          </p:nvPr>
        </p:nvSpPr>
        <p:spPr>
          <a:xfrm rot="5400000">
            <a:off x="3011488" y="188913"/>
            <a:ext cx="4114800" cy="7772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100" name="Google Shape;100;p1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101" name="Shape 101"/>
        <p:cNvGrpSpPr/>
        <p:nvPr/>
      </p:nvGrpSpPr>
      <p:grpSpPr>
        <a:xfrm>
          <a:off x="0" y="0"/>
          <a:ext cx="0" cy="0"/>
          <a:chOff x="0" y="0"/>
          <a:chExt cx="0" cy="0"/>
        </a:xfrm>
      </p:grpSpPr>
      <p:sp>
        <p:nvSpPr>
          <p:cNvPr id="102" name="Google Shape;102;p17"/>
          <p:cNvSpPr txBox="1"/>
          <p:nvPr>
            <p:ph type="title"/>
          </p:nvPr>
        </p:nvSpPr>
        <p:spPr>
          <a:xfrm rot="5400000">
            <a:off x="5020469" y="2197894"/>
            <a:ext cx="5918200" cy="19510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7"/>
          <p:cNvSpPr txBox="1"/>
          <p:nvPr>
            <p:ph idx="1" type="body"/>
          </p:nvPr>
        </p:nvSpPr>
        <p:spPr>
          <a:xfrm rot="5400000">
            <a:off x="1042194" y="323057"/>
            <a:ext cx="5918200" cy="5700712"/>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104" name="Google Shape;104;p1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34" name="Shape 34"/>
        <p:cNvGrpSpPr/>
        <p:nvPr/>
      </p:nvGrpSpPr>
      <p:grpSpPr>
        <a:xfrm>
          <a:off x="0" y="0"/>
          <a:ext cx="0" cy="0"/>
          <a:chOff x="0" y="0"/>
          <a:chExt cx="0" cy="0"/>
        </a:xfrm>
      </p:grpSpPr>
      <p:sp>
        <p:nvSpPr>
          <p:cNvPr id="35" name="Google Shape;35;p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37" name="Google Shape;37;p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文字及物件" type="txAndObj">
  <p:cSld name="TEXT_AND_OBJECT">
    <p:spTree>
      <p:nvGrpSpPr>
        <p:cNvPr id="38" name="Shape 38"/>
        <p:cNvGrpSpPr/>
        <p:nvPr/>
      </p:nvGrpSpPr>
      <p:grpSpPr>
        <a:xfrm>
          <a:off x="0" y="0"/>
          <a:ext cx="0" cy="0"/>
          <a:chOff x="0" y="0"/>
          <a:chExt cx="0" cy="0"/>
        </a:xfrm>
      </p:grpSpPr>
      <p:sp>
        <p:nvSpPr>
          <p:cNvPr id="39" name="Google Shape;39;p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41" name="Google Shape;41;p4"/>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42" name="Google Shape;42;p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文字及兩項物件" type="txAndTwoObj">
  <p:cSld name="TEXT_AND_TWO_OBJECTS">
    <p:spTree>
      <p:nvGrpSpPr>
        <p:cNvPr id="43" name="Shape 43"/>
        <p:cNvGrpSpPr/>
        <p:nvPr/>
      </p:nvGrpSpPr>
      <p:grpSpPr>
        <a:xfrm>
          <a:off x="0" y="0"/>
          <a:ext cx="0" cy="0"/>
          <a:chOff x="0" y="0"/>
          <a:chExt cx="0" cy="0"/>
        </a:xfrm>
      </p:grpSpPr>
      <p:sp>
        <p:nvSpPr>
          <p:cNvPr id="44" name="Google Shape;44;p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46" name="Google Shape;46;p5"/>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47" name="Google Shape;47;p5"/>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48" name="Google Shape;48;p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在文字之上" type="objOverTx">
  <p:cSld name="OBJECT_OVER_TEXT">
    <p:spTree>
      <p:nvGrpSpPr>
        <p:cNvPr id="49" name="Shape 49"/>
        <p:cNvGrpSpPr/>
        <p:nvPr/>
      </p:nvGrpSpPr>
      <p:grpSpPr>
        <a:xfrm>
          <a:off x="0" y="0"/>
          <a:ext cx="0" cy="0"/>
          <a:chOff x="0" y="0"/>
          <a:chExt cx="0" cy="0"/>
        </a:xfrm>
      </p:grpSpPr>
      <p:sp>
        <p:nvSpPr>
          <p:cNvPr id="50" name="Google Shape;50;p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
          <p:cNvSpPr txBox="1"/>
          <p:nvPr>
            <p:ph idx="1" type="body"/>
          </p:nvPr>
        </p:nvSpPr>
        <p:spPr>
          <a:xfrm>
            <a:off x="1182688" y="2017713"/>
            <a:ext cx="77724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52" name="Google Shape;52;p6"/>
          <p:cNvSpPr txBox="1"/>
          <p:nvPr>
            <p:ph idx="2" type="body"/>
          </p:nvPr>
        </p:nvSpPr>
        <p:spPr>
          <a:xfrm>
            <a:off x="1182688" y="4151313"/>
            <a:ext cx="77724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53" name="Google Shape;53;p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兩項物件在文字之上" type="twoObjOverTx">
  <p:cSld name="TWO_OBJECTS_OVER_TEXT">
    <p:spTree>
      <p:nvGrpSpPr>
        <p:cNvPr id="54" name="Shape 54"/>
        <p:cNvGrpSpPr/>
        <p:nvPr/>
      </p:nvGrpSpPr>
      <p:grpSpPr>
        <a:xfrm>
          <a:off x="0" y="0"/>
          <a:ext cx="0" cy="0"/>
          <a:chOff x="0" y="0"/>
          <a:chExt cx="0" cy="0"/>
        </a:xfrm>
      </p:grpSpPr>
      <p:sp>
        <p:nvSpPr>
          <p:cNvPr id="55" name="Google Shape;55;p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 type="body"/>
          </p:nvPr>
        </p:nvSpPr>
        <p:spPr>
          <a:xfrm>
            <a:off x="11826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57" name="Google Shape;57;p7"/>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58" name="Google Shape;58;p7"/>
          <p:cNvSpPr txBox="1"/>
          <p:nvPr>
            <p:ph idx="3" type="body"/>
          </p:nvPr>
        </p:nvSpPr>
        <p:spPr>
          <a:xfrm>
            <a:off x="1182688" y="4151313"/>
            <a:ext cx="77724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59" name="Google Shape;59;p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60" name="Shape 60"/>
        <p:cNvGrpSpPr/>
        <p:nvPr/>
      </p:nvGrpSpPr>
      <p:grpSpPr>
        <a:xfrm>
          <a:off x="0" y="0"/>
          <a:ext cx="0" cy="0"/>
          <a:chOff x="0" y="0"/>
          <a:chExt cx="0" cy="0"/>
        </a:xfrm>
      </p:grpSpPr>
      <p:sp>
        <p:nvSpPr>
          <p:cNvPr id="61" name="Google Shape;61;p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335280" lvl="0" marL="457200" algn="l">
              <a:spcBef>
                <a:spcPts val="560"/>
              </a:spcBef>
              <a:spcAft>
                <a:spcPts val="0"/>
              </a:spcAft>
              <a:buSzPts val="1680"/>
              <a:buChar char="■"/>
              <a:defRPr sz="2800"/>
            </a:lvl1pPr>
            <a:lvl2pPr indent="-312419" lvl="1" marL="914400" algn="l">
              <a:spcBef>
                <a:spcPts val="480"/>
              </a:spcBef>
              <a:spcAft>
                <a:spcPts val="0"/>
              </a:spcAft>
              <a:buSzPts val="1320"/>
              <a:buChar char="■"/>
              <a:defRPr sz="2400"/>
            </a:lvl2pPr>
            <a:lvl3pPr indent="-292100" lvl="2" marL="1371600" algn="l">
              <a:spcBef>
                <a:spcPts val="400"/>
              </a:spcBef>
              <a:spcAft>
                <a:spcPts val="0"/>
              </a:spcAft>
              <a:buSzPts val="1000"/>
              <a:buChar char="■"/>
              <a:defRPr sz="2000"/>
            </a:lvl3pPr>
            <a:lvl4pPr indent="-291464" lvl="3" marL="1828800" algn="l">
              <a:spcBef>
                <a:spcPts val="360"/>
              </a:spcBef>
              <a:spcAft>
                <a:spcPts val="0"/>
              </a:spcAft>
              <a:buSzPts val="990"/>
              <a:buChar char="■"/>
              <a:defRPr sz="1800"/>
            </a:lvl4pPr>
            <a:lvl5pPr indent="-285750" lvl="4" marL="2286000" algn="l">
              <a:spcBef>
                <a:spcPts val="360"/>
              </a:spcBef>
              <a:spcAft>
                <a:spcPts val="0"/>
              </a:spcAft>
              <a:buSzPts val="900"/>
              <a:buChar char="■"/>
              <a:defRPr sz="1800"/>
            </a:lvl5pPr>
            <a:lvl6pPr indent="-285750" lvl="5" marL="2743200" algn="l">
              <a:spcBef>
                <a:spcPts val="360"/>
              </a:spcBef>
              <a:spcAft>
                <a:spcPts val="0"/>
              </a:spcAft>
              <a:buSzPts val="900"/>
              <a:buChar char="■"/>
              <a:defRPr sz="1800"/>
            </a:lvl6pPr>
            <a:lvl7pPr indent="-285750" lvl="6" marL="3200400" algn="l">
              <a:spcBef>
                <a:spcPts val="360"/>
              </a:spcBef>
              <a:spcAft>
                <a:spcPts val="0"/>
              </a:spcAft>
              <a:buSzPts val="900"/>
              <a:buChar char="■"/>
              <a:defRPr sz="1800"/>
            </a:lvl7pPr>
            <a:lvl8pPr indent="-285750" lvl="7" marL="3657600" algn="l">
              <a:spcBef>
                <a:spcPts val="360"/>
              </a:spcBef>
              <a:spcAft>
                <a:spcPts val="0"/>
              </a:spcAft>
              <a:buSzPts val="900"/>
              <a:buChar char="■"/>
              <a:defRPr sz="1800"/>
            </a:lvl8pPr>
            <a:lvl9pPr indent="-285750" lvl="8" marL="4114800" algn="l">
              <a:spcBef>
                <a:spcPts val="360"/>
              </a:spcBef>
              <a:spcAft>
                <a:spcPts val="0"/>
              </a:spcAft>
              <a:buSzPts val="900"/>
              <a:buChar char="■"/>
              <a:defRPr sz="1800"/>
            </a:lvl9pPr>
          </a:lstStyle>
          <a:p/>
        </p:txBody>
      </p:sp>
      <p:sp>
        <p:nvSpPr>
          <p:cNvPr id="63" name="Google Shape;63;p8"/>
          <p:cNvSpPr txBox="1"/>
          <p:nvPr>
            <p:ph idx="2" type="body"/>
          </p:nvPr>
        </p:nvSpPr>
        <p:spPr>
          <a:xfrm>
            <a:off x="5145088" y="2017713"/>
            <a:ext cx="3810000" cy="4114800"/>
          </a:xfrm>
          <a:prstGeom prst="rect">
            <a:avLst/>
          </a:prstGeom>
          <a:noFill/>
          <a:ln>
            <a:noFill/>
          </a:ln>
        </p:spPr>
        <p:txBody>
          <a:bodyPr anchorCtr="0" anchor="t" bIns="45700" lIns="91425" spcFirstLastPara="1" rIns="91425" wrap="square" tIns="45700">
            <a:noAutofit/>
          </a:bodyPr>
          <a:lstStyle>
            <a:lvl1pPr indent="-335280" lvl="0" marL="457200" algn="l">
              <a:spcBef>
                <a:spcPts val="560"/>
              </a:spcBef>
              <a:spcAft>
                <a:spcPts val="0"/>
              </a:spcAft>
              <a:buSzPts val="1680"/>
              <a:buChar char="■"/>
              <a:defRPr sz="2800"/>
            </a:lvl1pPr>
            <a:lvl2pPr indent="-312419" lvl="1" marL="914400" algn="l">
              <a:spcBef>
                <a:spcPts val="480"/>
              </a:spcBef>
              <a:spcAft>
                <a:spcPts val="0"/>
              </a:spcAft>
              <a:buSzPts val="1320"/>
              <a:buChar char="■"/>
              <a:defRPr sz="2400"/>
            </a:lvl2pPr>
            <a:lvl3pPr indent="-292100" lvl="2" marL="1371600" algn="l">
              <a:spcBef>
                <a:spcPts val="400"/>
              </a:spcBef>
              <a:spcAft>
                <a:spcPts val="0"/>
              </a:spcAft>
              <a:buSzPts val="1000"/>
              <a:buChar char="■"/>
              <a:defRPr sz="2000"/>
            </a:lvl3pPr>
            <a:lvl4pPr indent="-291464" lvl="3" marL="1828800" algn="l">
              <a:spcBef>
                <a:spcPts val="360"/>
              </a:spcBef>
              <a:spcAft>
                <a:spcPts val="0"/>
              </a:spcAft>
              <a:buSzPts val="990"/>
              <a:buChar char="■"/>
              <a:defRPr sz="1800"/>
            </a:lvl4pPr>
            <a:lvl5pPr indent="-285750" lvl="4" marL="2286000" algn="l">
              <a:spcBef>
                <a:spcPts val="360"/>
              </a:spcBef>
              <a:spcAft>
                <a:spcPts val="0"/>
              </a:spcAft>
              <a:buSzPts val="900"/>
              <a:buChar char="■"/>
              <a:defRPr sz="1800"/>
            </a:lvl5pPr>
            <a:lvl6pPr indent="-285750" lvl="5" marL="2743200" algn="l">
              <a:spcBef>
                <a:spcPts val="360"/>
              </a:spcBef>
              <a:spcAft>
                <a:spcPts val="0"/>
              </a:spcAft>
              <a:buSzPts val="900"/>
              <a:buChar char="■"/>
              <a:defRPr sz="1800"/>
            </a:lvl6pPr>
            <a:lvl7pPr indent="-285750" lvl="6" marL="3200400" algn="l">
              <a:spcBef>
                <a:spcPts val="360"/>
              </a:spcBef>
              <a:spcAft>
                <a:spcPts val="0"/>
              </a:spcAft>
              <a:buSzPts val="900"/>
              <a:buChar char="■"/>
              <a:defRPr sz="1800"/>
            </a:lvl7pPr>
            <a:lvl8pPr indent="-285750" lvl="7" marL="3657600" algn="l">
              <a:spcBef>
                <a:spcPts val="360"/>
              </a:spcBef>
              <a:spcAft>
                <a:spcPts val="0"/>
              </a:spcAft>
              <a:buSzPts val="900"/>
              <a:buChar char="■"/>
              <a:defRPr sz="1800"/>
            </a:lvl8pPr>
            <a:lvl9pPr indent="-285750" lvl="8" marL="4114800" algn="l">
              <a:spcBef>
                <a:spcPts val="360"/>
              </a:spcBef>
              <a:spcAft>
                <a:spcPts val="0"/>
              </a:spcAft>
              <a:buSzPts val="900"/>
              <a:buChar char="■"/>
              <a:defRPr sz="1800"/>
            </a:lvl9pPr>
          </a:lstStyle>
          <a:p/>
        </p:txBody>
      </p:sp>
      <p:sp>
        <p:nvSpPr>
          <p:cNvPr id="64" name="Google Shape;64;p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1 個大物件與 2 個小物件" type="objAndTwoObj">
  <p:cSld name="OBJECT_AND_TWO_OBJECTS">
    <p:spTree>
      <p:nvGrpSpPr>
        <p:cNvPr id="65" name="Shape 65"/>
        <p:cNvGrpSpPr/>
        <p:nvPr/>
      </p:nvGrpSpPr>
      <p:grpSpPr>
        <a:xfrm>
          <a:off x="0" y="0"/>
          <a:ext cx="0" cy="0"/>
          <a:chOff x="0" y="0"/>
          <a:chExt cx="0" cy="0"/>
        </a:xfrm>
      </p:grpSpPr>
      <p:sp>
        <p:nvSpPr>
          <p:cNvPr id="66" name="Google Shape;66;p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 type="body"/>
          </p:nvPr>
        </p:nvSpPr>
        <p:spPr>
          <a:xfrm>
            <a:off x="1182688" y="2017713"/>
            <a:ext cx="3810000" cy="41148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68" name="Google Shape;68;p9"/>
          <p:cNvSpPr txBox="1"/>
          <p:nvPr>
            <p:ph idx="2" type="body"/>
          </p:nvPr>
        </p:nvSpPr>
        <p:spPr>
          <a:xfrm>
            <a:off x="5145088" y="20177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69" name="Google Shape;69;p9"/>
          <p:cNvSpPr txBox="1"/>
          <p:nvPr>
            <p:ph idx="3" type="body"/>
          </p:nvPr>
        </p:nvSpPr>
        <p:spPr>
          <a:xfrm>
            <a:off x="5145088" y="4151313"/>
            <a:ext cx="3810000" cy="1981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70" name="Google Shape;70;p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algn="r">
              <a:spcBef>
                <a:spcPts val="0"/>
              </a:spcBef>
              <a:spcAft>
                <a:spcPts val="0"/>
              </a:spcAft>
              <a:buNone/>
              <a:defRPr sz="1400">
                <a:solidFill>
                  <a:schemeClr val="dk1"/>
                </a:solidFill>
                <a:latin typeface="Tahoma"/>
                <a:ea typeface="Tahoma"/>
                <a:cs typeface="Tahoma"/>
                <a:sym typeface="Tahoma"/>
              </a:defRPr>
            </a:lvl1pPr>
            <a:lvl2pPr indent="0" lvl="1" marL="0" algn="r">
              <a:spcBef>
                <a:spcPts val="0"/>
              </a:spcBef>
              <a:spcAft>
                <a:spcPts val="0"/>
              </a:spcAft>
              <a:buNone/>
              <a:defRPr sz="1400">
                <a:solidFill>
                  <a:schemeClr val="dk1"/>
                </a:solidFill>
                <a:latin typeface="Tahoma"/>
                <a:ea typeface="Tahoma"/>
                <a:cs typeface="Tahoma"/>
                <a:sym typeface="Tahoma"/>
              </a:defRPr>
            </a:lvl2pPr>
            <a:lvl3pPr indent="0" lvl="2" marL="0" algn="r">
              <a:spcBef>
                <a:spcPts val="0"/>
              </a:spcBef>
              <a:spcAft>
                <a:spcPts val="0"/>
              </a:spcAft>
              <a:buNone/>
              <a:defRPr sz="1400">
                <a:solidFill>
                  <a:schemeClr val="dk1"/>
                </a:solidFill>
                <a:latin typeface="Tahoma"/>
                <a:ea typeface="Tahoma"/>
                <a:cs typeface="Tahoma"/>
                <a:sym typeface="Tahoma"/>
              </a:defRPr>
            </a:lvl3pPr>
            <a:lvl4pPr indent="0" lvl="3" marL="0" algn="r">
              <a:spcBef>
                <a:spcPts val="0"/>
              </a:spcBef>
              <a:spcAft>
                <a:spcPts val="0"/>
              </a:spcAft>
              <a:buNone/>
              <a:defRPr sz="1400">
                <a:solidFill>
                  <a:schemeClr val="dk1"/>
                </a:solidFill>
                <a:latin typeface="Tahoma"/>
                <a:ea typeface="Tahoma"/>
                <a:cs typeface="Tahoma"/>
                <a:sym typeface="Tahoma"/>
              </a:defRPr>
            </a:lvl4pPr>
            <a:lvl5pPr indent="0" lvl="4" marL="0" algn="r">
              <a:spcBef>
                <a:spcPts val="0"/>
              </a:spcBef>
              <a:spcAft>
                <a:spcPts val="0"/>
              </a:spcAft>
              <a:buNone/>
              <a:defRPr sz="1400">
                <a:solidFill>
                  <a:schemeClr val="dk1"/>
                </a:solidFill>
                <a:latin typeface="Tahoma"/>
                <a:ea typeface="Tahoma"/>
                <a:cs typeface="Tahoma"/>
                <a:sym typeface="Tahoma"/>
              </a:defRPr>
            </a:lvl5pPr>
            <a:lvl6pPr indent="0" lvl="5" marL="0" algn="r">
              <a:spcBef>
                <a:spcPts val="0"/>
              </a:spcBef>
              <a:spcAft>
                <a:spcPts val="0"/>
              </a:spcAft>
              <a:buNone/>
              <a:defRPr sz="1400">
                <a:solidFill>
                  <a:schemeClr val="dk1"/>
                </a:solidFill>
                <a:latin typeface="Tahoma"/>
                <a:ea typeface="Tahoma"/>
                <a:cs typeface="Tahoma"/>
                <a:sym typeface="Tahoma"/>
              </a:defRPr>
            </a:lvl6pPr>
            <a:lvl7pPr indent="0" lvl="6" marL="0" algn="r">
              <a:spcBef>
                <a:spcPts val="0"/>
              </a:spcBef>
              <a:spcAft>
                <a:spcPts val="0"/>
              </a:spcAft>
              <a:buNone/>
              <a:defRPr sz="1400">
                <a:solidFill>
                  <a:schemeClr val="dk1"/>
                </a:solidFill>
                <a:latin typeface="Tahoma"/>
                <a:ea typeface="Tahoma"/>
                <a:cs typeface="Tahoma"/>
                <a:sym typeface="Tahoma"/>
              </a:defRPr>
            </a:lvl7pPr>
            <a:lvl8pPr indent="0" lvl="7" marL="0" algn="r">
              <a:spcBef>
                <a:spcPts val="0"/>
              </a:spcBef>
              <a:spcAft>
                <a:spcPts val="0"/>
              </a:spcAft>
              <a:buNone/>
              <a:defRPr sz="1400">
                <a:solidFill>
                  <a:schemeClr val="dk1"/>
                </a:solidFill>
                <a:latin typeface="Tahoma"/>
                <a:ea typeface="Tahoma"/>
                <a:cs typeface="Tahoma"/>
                <a:sym typeface="Tahoma"/>
              </a:defRPr>
            </a:lvl8pPr>
            <a:lvl9pPr indent="0" lvl="8" marL="0" algn="r">
              <a:spcBef>
                <a:spcPts val="0"/>
              </a:spcBef>
              <a:spcAft>
                <a:spcPts val="0"/>
              </a:spcAft>
              <a:buNone/>
              <a:defRPr sz="1400">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417513" y="1098550"/>
            <a:ext cx="438150" cy="474663"/>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1" name="Google Shape;11;p1"/>
          <p:cNvSpPr/>
          <p:nvPr/>
        </p:nvSpPr>
        <p:spPr>
          <a:xfrm>
            <a:off x="800100" y="1098550"/>
            <a:ext cx="328613" cy="474663"/>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2" name="Google Shape;12;p1"/>
          <p:cNvSpPr/>
          <p:nvPr/>
        </p:nvSpPr>
        <p:spPr>
          <a:xfrm>
            <a:off x="541338" y="1520825"/>
            <a:ext cx="422275" cy="474663"/>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3" name="Google Shape;13;p1"/>
          <p:cNvSpPr/>
          <p:nvPr/>
        </p:nvSpPr>
        <p:spPr>
          <a:xfrm>
            <a:off x="911225" y="1520825"/>
            <a:ext cx="368300" cy="474663"/>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4" name="Google Shape;14;p1"/>
          <p:cNvSpPr/>
          <p:nvPr/>
        </p:nvSpPr>
        <p:spPr>
          <a:xfrm>
            <a:off x="127000" y="1447800"/>
            <a:ext cx="560388" cy="422275"/>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5" name="Google Shape;15;p1"/>
          <p:cNvSpPr/>
          <p:nvPr/>
        </p:nvSpPr>
        <p:spPr>
          <a:xfrm>
            <a:off x="762000" y="990600"/>
            <a:ext cx="31750" cy="105251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6" name="Google Shape;16;p1"/>
          <p:cNvSpPr/>
          <p:nvPr/>
        </p:nvSpPr>
        <p:spPr>
          <a:xfrm>
            <a:off x="442913" y="1781175"/>
            <a:ext cx="8226425" cy="31750"/>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Tahoma"/>
              <a:ea typeface="Tahoma"/>
              <a:cs typeface="Tahoma"/>
              <a:sym typeface="Tahoma"/>
            </a:endParaRPr>
          </a:p>
        </p:txBody>
      </p:sp>
      <p:sp>
        <p:nvSpPr>
          <p:cNvPr id="17" name="Google Shape;17;p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18" name="Google Shape;18;p1"/>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lvl1pPr indent="-350520" lvl="0" marL="457200" marR="0" rtl="0" algn="l">
              <a:spcBef>
                <a:spcPts val="640"/>
              </a:spcBef>
              <a:spcAft>
                <a:spcPts val="0"/>
              </a:spcAft>
              <a:buClr>
                <a:schemeClr val="folHlink"/>
              </a:buClr>
              <a:buSzPts val="1920"/>
              <a:buFont typeface="Noto Sans Symbols"/>
              <a:buChar char="■"/>
              <a:defRPr b="0" i="0" sz="3200" u="none" cap="none" strike="noStrike">
                <a:solidFill>
                  <a:schemeClr val="dk1"/>
                </a:solidFill>
                <a:latin typeface="Times New Roman"/>
                <a:ea typeface="Times New Roman"/>
                <a:cs typeface="Times New Roman"/>
                <a:sym typeface="Times New Roman"/>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imes New Roman"/>
                <a:ea typeface="Times New Roman"/>
                <a:cs typeface="Times New Roman"/>
                <a:sym typeface="Times New Roman"/>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imes New Roman"/>
                <a:ea typeface="Times New Roman"/>
                <a:cs typeface="Times New Roman"/>
                <a:sym typeface="Times New Roman"/>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imes New Roman"/>
                <a:ea typeface="Times New Roman"/>
                <a:cs typeface="Times New Roman"/>
                <a:sym typeface="Times New Roman"/>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imes New Roman"/>
                <a:ea typeface="Times New Roman"/>
                <a:cs typeface="Times New Roman"/>
                <a:sym typeface="Times New Roman"/>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imes New Roman"/>
                <a:ea typeface="Times New Roman"/>
                <a:cs typeface="Times New Roman"/>
                <a:sym typeface="Times New Roman"/>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imes New Roman"/>
                <a:ea typeface="Times New Roman"/>
                <a:cs typeface="Times New Roman"/>
                <a:sym typeface="Times New Roman"/>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imes New Roman"/>
                <a:ea typeface="Times New Roman"/>
                <a:cs typeface="Times New Roman"/>
                <a:sym typeface="Times New Roman"/>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9" name="Google Shape;19;p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ahoma"/>
                <a:ea typeface="Tahoma"/>
                <a:cs typeface="Tahoma"/>
                <a:sym typeface="Tahoma"/>
              </a:defRPr>
            </a:lvl1pPr>
            <a:lvl2pPr indent="0" lvl="1" marL="0" marR="0" rtl="0" algn="r">
              <a:spcBef>
                <a:spcPts val="0"/>
              </a:spcBef>
              <a:spcAft>
                <a:spcPts val="0"/>
              </a:spcAft>
              <a:buNone/>
              <a:defRPr b="0" i="0" sz="1400" u="none" cap="none" strike="noStrike">
                <a:solidFill>
                  <a:schemeClr val="dk1"/>
                </a:solidFill>
                <a:latin typeface="Tahoma"/>
                <a:ea typeface="Tahoma"/>
                <a:cs typeface="Tahoma"/>
                <a:sym typeface="Tahoma"/>
              </a:defRPr>
            </a:lvl2pPr>
            <a:lvl3pPr indent="0" lvl="2" marL="0" marR="0" rtl="0" algn="r">
              <a:spcBef>
                <a:spcPts val="0"/>
              </a:spcBef>
              <a:spcAft>
                <a:spcPts val="0"/>
              </a:spcAft>
              <a:buNone/>
              <a:defRPr b="0" i="0" sz="1400" u="none" cap="none" strike="noStrike">
                <a:solidFill>
                  <a:schemeClr val="dk1"/>
                </a:solidFill>
                <a:latin typeface="Tahoma"/>
                <a:ea typeface="Tahoma"/>
                <a:cs typeface="Tahoma"/>
                <a:sym typeface="Tahoma"/>
              </a:defRPr>
            </a:lvl3pPr>
            <a:lvl4pPr indent="0" lvl="3" marL="0" marR="0" rtl="0" algn="r">
              <a:spcBef>
                <a:spcPts val="0"/>
              </a:spcBef>
              <a:spcAft>
                <a:spcPts val="0"/>
              </a:spcAft>
              <a:buNone/>
              <a:defRPr b="0" i="0" sz="1400" u="none" cap="none" strike="noStrike">
                <a:solidFill>
                  <a:schemeClr val="dk1"/>
                </a:solidFill>
                <a:latin typeface="Tahoma"/>
                <a:ea typeface="Tahoma"/>
                <a:cs typeface="Tahoma"/>
                <a:sym typeface="Tahoma"/>
              </a:defRPr>
            </a:lvl4pPr>
            <a:lvl5pPr indent="0" lvl="4" marL="0" marR="0" rtl="0" algn="r">
              <a:spcBef>
                <a:spcPts val="0"/>
              </a:spcBef>
              <a:spcAft>
                <a:spcPts val="0"/>
              </a:spcAft>
              <a:buNone/>
              <a:defRPr b="0" i="0" sz="1400" u="none" cap="none" strike="noStrike">
                <a:solidFill>
                  <a:schemeClr val="dk1"/>
                </a:solidFill>
                <a:latin typeface="Tahoma"/>
                <a:ea typeface="Tahoma"/>
                <a:cs typeface="Tahoma"/>
                <a:sym typeface="Tahoma"/>
              </a:defRPr>
            </a:lvl5pPr>
            <a:lvl6pPr indent="0" lvl="5" marL="0" marR="0" rtl="0" algn="r">
              <a:spcBef>
                <a:spcPts val="0"/>
              </a:spcBef>
              <a:spcAft>
                <a:spcPts val="0"/>
              </a:spcAft>
              <a:buNone/>
              <a:defRPr b="0" i="0" sz="1400" u="none" cap="none" strike="noStrike">
                <a:solidFill>
                  <a:schemeClr val="dk1"/>
                </a:solidFill>
                <a:latin typeface="Tahoma"/>
                <a:ea typeface="Tahoma"/>
                <a:cs typeface="Tahoma"/>
                <a:sym typeface="Tahoma"/>
              </a:defRPr>
            </a:lvl6pPr>
            <a:lvl7pPr indent="0" lvl="6" marL="0" marR="0" rtl="0" algn="r">
              <a:spcBef>
                <a:spcPts val="0"/>
              </a:spcBef>
              <a:spcAft>
                <a:spcPts val="0"/>
              </a:spcAft>
              <a:buNone/>
              <a:defRPr b="0" i="0" sz="1400" u="none" cap="none" strike="noStrike">
                <a:solidFill>
                  <a:schemeClr val="dk1"/>
                </a:solidFill>
                <a:latin typeface="Tahoma"/>
                <a:ea typeface="Tahoma"/>
                <a:cs typeface="Tahoma"/>
                <a:sym typeface="Tahoma"/>
              </a:defRPr>
            </a:lvl7pPr>
            <a:lvl8pPr indent="0" lvl="7" marL="0" marR="0" rtl="0" algn="r">
              <a:spcBef>
                <a:spcPts val="0"/>
              </a:spcBef>
              <a:spcAft>
                <a:spcPts val="0"/>
              </a:spcAft>
              <a:buNone/>
              <a:defRPr b="0" i="0" sz="1400" u="none" cap="none" strike="noStrike">
                <a:solidFill>
                  <a:schemeClr val="dk1"/>
                </a:solidFill>
                <a:latin typeface="Tahoma"/>
                <a:ea typeface="Tahoma"/>
                <a:cs typeface="Tahoma"/>
                <a:sym typeface="Tahoma"/>
              </a:defRPr>
            </a:lvl8pPr>
            <a:lvl9pPr indent="0" lvl="8" marL="0" marR="0" rtl="0" algn="r">
              <a:spcBef>
                <a:spcPts val="0"/>
              </a:spcBef>
              <a:spcAft>
                <a:spcPts val="0"/>
              </a:spcAft>
              <a:buNone/>
              <a:defRPr b="0" i="0" sz="14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r>
              <a:rPr lang="en-US"/>
              <a:t>/120</a:t>
            </a:r>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1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16.png"/><Relationship Id="rId4" Type="http://schemas.openxmlformats.org/officeDocument/2006/relationships/image" Target="../media/image113.png"/><Relationship Id="rId5" Type="http://schemas.openxmlformats.org/officeDocument/2006/relationships/image" Target="../media/image118.png"/><Relationship Id="rId6" Type="http://schemas.openxmlformats.org/officeDocument/2006/relationships/image" Target="../media/image12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17.png"/><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24.png"/><Relationship Id="rId4" Type="http://schemas.openxmlformats.org/officeDocument/2006/relationships/image" Target="../media/image121.png"/><Relationship Id="rId5" Type="http://schemas.openxmlformats.org/officeDocument/2006/relationships/image" Target="../media/image123.png"/><Relationship Id="rId6" Type="http://schemas.openxmlformats.org/officeDocument/2006/relationships/image" Target="../media/image130.png"/><Relationship Id="rId7" Type="http://schemas.openxmlformats.org/officeDocument/2006/relationships/image" Target="../media/image122.png"/><Relationship Id="rId8" Type="http://schemas.openxmlformats.org/officeDocument/2006/relationships/image" Target="../media/image12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25.png"/><Relationship Id="rId4" Type="http://schemas.openxmlformats.org/officeDocument/2006/relationships/image" Target="../media/image127.png"/><Relationship Id="rId5" Type="http://schemas.openxmlformats.org/officeDocument/2006/relationships/image" Target="../media/image12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29.png"/><Relationship Id="rId4" Type="http://schemas.openxmlformats.org/officeDocument/2006/relationships/image" Target="../media/image131.png"/><Relationship Id="rId5" Type="http://schemas.openxmlformats.org/officeDocument/2006/relationships/image" Target="../media/image13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3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38.png"/><Relationship Id="rId4" Type="http://schemas.openxmlformats.org/officeDocument/2006/relationships/image" Target="../media/image137.png"/><Relationship Id="rId5" Type="http://schemas.openxmlformats.org/officeDocument/2006/relationships/image" Target="../media/image1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34.png"/><Relationship Id="rId4" Type="http://schemas.openxmlformats.org/officeDocument/2006/relationships/image" Target="../media/image13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39.png"/><Relationship Id="rId4" Type="http://schemas.openxmlformats.org/officeDocument/2006/relationships/image" Target="../media/image142.png"/><Relationship Id="rId5" Type="http://schemas.openxmlformats.org/officeDocument/2006/relationships/image" Target="../media/image141.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4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50.png"/><Relationship Id="rId4" Type="http://schemas.openxmlformats.org/officeDocument/2006/relationships/image" Target="../media/image147.png"/><Relationship Id="rId5" Type="http://schemas.openxmlformats.org/officeDocument/2006/relationships/image" Target="../media/image14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52.png"/><Relationship Id="rId4" Type="http://schemas.openxmlformats.org/officeDocument/2006/relationships/image" Target="../media/image156.png"/><Relationship Id="rId5" Type="http://schemas.openxmlformats.org/officeDocument/2006/relationships/image" Target="../media/image1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55.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59.png"/><Relationship Id="rId4" Type="http://schemas.openxmlformats.org/officeDocument/2006/relationships/image" Target="../media/image161.png"/><Relationship Id="rId5" Type="http://schemas.openxmlformats.org/officeDocument/2006/relationships/image" Target="../media/image158.png"/><Relationship Id="rId6" Type="http://schemas.openxmlformats.org/officeDocument/2006/relationships/image" Target="../media/image157.png"/><Relationship Id="rId7" Type="http://schemas.openxmlformats.org/officeDocument/2006/relationships/image" Target="../media/image1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64.png"/><Relationship Id="rId4" Type="http://schemas.openxmlformats.org/officeDocument/2006/relationships/image" Target="../media/image163.png"/><Relationship Id="rId5" Type="http://schemas.openxmlformats.org/officeDocument/2006/relationships/image" Target="../media/image1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70.png"/><Relationship Id="rId4" Type="http://schemas.openxmlformats.org/officeDocument/2006/relationships/image" Target="../media/image171.png"/><Relationship Id="rId5" Type="http://schemas.openxmlformats.org/officeDocument/2006/relationships/image" Target="../media/image167.png"/><Relationship Id="rId6" Type="http://schemas.openxmlformats.org/officeDocument/2006/relationships/image" Target="../media/image16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6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2.png"/><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3.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30.pn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6.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3.png"/><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1.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2.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60.png"/><Relationship Id="rId6"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66.png"/><Relationship Id="rId7" Type="http://schemas.openxmlformats.org/officeDocument/2006/relationships/image" Target="../media/image61.png"/><Relationship Id="rId8"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2.png"/><Relationship Id="rId4" Type="http://schemas.openxmlformats.org/officeDocument/2006/relationships/image" Target="../media/image64.png"/><Relationship Id="rId9" Type="http://schemas.openxmlformats.org/officeDocument/2006/relationships/image" Target="../media/image73.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0.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74.png"/><Relationship Id="rId6"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1.png"/><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86.png"/><Relationship Id="rId7" Type="http://schemas.openxmlformats.org/officeDocument/2006/relationships/image" Target="../media/image82.png"/><Relationship Id="rId8" Type="http://schemas.openxmlformats.org/officeDocument/2006/relationships/image" Target="../media/image8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88.png"/><Relationship Id="rId7"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96.png"/><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7.png"/><Relationship Id="rId4" Type="http://schemas.openxmlformats.org/officeDocument/2006/relationships/image" Target="../media/image9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6.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1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1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109.png"/><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lt2"/>
                </a:solidFill>
                <a:latin typeface="Tahoma"/>
                <a:ea typeface="Tahoma"/>
                <a:cs typeface="Tahoma"/>
                <a:sym typeface="Tahoma"/>
              </a:rPr>
              <a:t>‹#›</a:t>
            </a:fld>
            <a:r>
              <a:rPr b="0" i="0" lang="en-US" sz="1400" u="none" cap="none" strike="noStrike">
                <a:solidFill>
                  <a:schemeClr val="lt2"/>
                </a:solidFill>
                <a:latin typeface="Tahoma"/>
                <a:ea typeface="Tahoma"/>
                <a:cs typeface="Tahoma"/>
                <a:sym typeface="Tahoma"/>
              </a:rPr>
              <a:t>/120</a:t>
            </a:r>
            <a:endParaRPr/>
          </a:p>
        </p:txBody>
      </p:sp>
      <p:sp>
        <p:nvSpPr>
          <p:cNvPr id="110" name="Google Shape;110;p18"/>
          <p:cNvSpPr txBox="1"/>
          <p:nvPr>
            <p:ph type="ctrTitle"/>
          </p:nvPr>
        </p:nvSpPr>
        <p:spPr>
          <a:xfrm>
            <a:off x="611188" y="908050"/>
            <a:ext cx="7848600" cy="2376488"/>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lang="en-US">
                <a:solidFill>
                  <a:srgbClr val="0000FF"/>
                </a:solidFill>
              </a:rPr>
              <a:t>Supervised Learning I: </a:t>
            </a:r>
            <a:br>
              <a:rPr lang="en-US">
                <a:solidFill>
                  <a:srgbClr val="0000FF"/>
                </a:solidFill>
              </a:rPr>
            </a:br>
            <a:r>
              <a:rPr lang="en-US">
                <a:solidFill>
                  <a:srgbClr val="0000FF"/>
                </a:solidFill>
              </a:rPr>
              <a:t>Perceptrons and LMS</a:t>
            </a:r>
            <a:endParaRPr/>
          </a:p>
        </p:txBody>
      </p:sp>
      <p:sp>
        <p:nvSpPr>
          <p:cNvPr id="111" name="Google Shape;111;p18"/>
          <p:cNvSpPr/>
          <p:nvPr/>
        </p:nvSpPr>
        <p:spPr>
          <a:xfrm>
            <a:off x="539750" y="4437063"/>
            <a:ext cx="8208963" cy="13731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folHlink"/>
                </a:solidFill>
                <a:latin typeface="Times New Roman"/>
                <a:ea typeface="Times New Roman"/>
                <a:cs typeface="Times New Roman"/>
                <a:sym typeface="Times New Roman"/>
              </a:rPr>
              <a:t>Instructor: Tai-Yue (Jason) Wang</a:t>
            </a:r>
            <a:endParaRPr/>
          </a:p>
          <a:p>
            <a:pPr indent="0" lvl="0" marL="0" marR="0" rtl="0" algn="ctr">
              <a:spcBef>
                <a:spcPts val="0"/>
              </a:spcBef>
              <a:spcAft>
                <a:spcPts val="0"/>
              </a:spcAft>
              <a:buNone/>
            </a:pPr>
            <a:r>
              <a:rPr b="0" i="0" lang="en-US" sz="2800" u="none" cap="none" strike="noStrike">
                <a:solidFill>
                  <a:schemeClr val="folHlink"/>
                </a:solidFill>
                <a:latin typeface="Times New Roman"/>
                <a:ea typeface="Times New Roman"/>
                <a:cs typeface="Times New Roman"/>
                <a:sym typeface="Times New Roman"/>
              </a:rPr>
              <a:t>Department of Industrial and Information Management</a:t>
            </a:r>
            <a:endParaRPr/>
          </a:p>
          <a:p>
            <a:pPr indent="0" lvl="0" marL="0" marR="0" rtl="0" algn="ctr">
              <a:spcBef>
                <a:spcPts val="0"/>
              </a:spcBef>
              <a:spcAft>
                <a:spcPts val="0"/>
              </a:spcAft>
              <a:buNone/>
            </a:pPr>
            <a:r>
              <a:rPr b="0" i="0" lang="en-US" sz="2800" u="none" cap="none" strike="noStrike">
                <a:solidFill>
                  <a:schemeClr val="folHlink"/>
                </a:solidFill>
                <a:latin typeface="Times New Roman"/>
                <a:ea typeface="Times New Roman"/>
                <a:cs typeface="Times New Roman"/>
                <a:sym typeface="Times New Roman"/>
              </a:rPr>
              <a:t>Institute of Information Management</a:t>
            </a:r>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213" name="Google Shape;213;p2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Learning Algorithms(1/2)</a:t>
            </a:r>
            <a:endParaRPr/>
          </a:p>
        </p:txBody>
      </p:sp>
      <p:sp>
        <p:nvSpPr>
          <p:cNvPr id="214" name="Google Shape;214;p27"/>
          <p:cNvSpPr txBox="1"/>
          <p:nvPr>
            <p:ph idx="1" type="body"/>
          </p:nvPr>
        </p:nvSpPr>
        <p:spPr>
          <a:xfrm>
            <a:off x="250825" y="2017713"/>
            <a:ext cx="8704263" cy="4724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Define an architecture-dependent procedure to </a:t>
            </a:r>
            <a:r>
              <a:rPr i="1" lang="en-US">
                <a:solidFill>
                  <a:schemeClr val="hlink"/>
                </a:solidFill>
              </a:rPr>
              <a:t>encode pattern information</a:t>
            </a:r>
            <a:r>
              <a:rPr i="1" lang="en-US"/>
              <a:t> </a:t>
            </a:r>
            <a:r>
              <a:rPr lang="en-US"/>
              <a:t>into weights </a:t>
            </a:r>
            <a:endParaRPr/>
          </a:p>
          <a:p>
            <a:pPr indent="-342900" lvl="0" marL="342900" rtl="0" algn="l">
              <a:lnSpc>
                <a:spcPct val="90000"/>
              </a:lnSpc>
              <a:spcBef>
                <a:spcPts val="640"/>
              </a:spcBef>
              <a:spcAft>
                <a:spcPts val="0"/>
              </a:spcAft>
              <a:buSzPts val="1920"/>
              <a:buChar char="■"/>
            </a:pPr>
            <a:r>
              <a:rPr lang="en-US"/>
              <a:t>Learning proceeds by modifying connection strengths.</a:t>
            </a:r>
            <a:endParaRPr/>
          </a:p>
          <a:p>
            <a:pPr indent="-342900" lvl="0" marL="342900" rtl="0" algn="l">
              <a:lnSpc>
                <a:spcPct val="90000"/>
              </a:lnSpc>
              <a:spcBef>
                <a:spcPts val="640"/>
              </a:spcBef>
              <a:spcAft>
                <a:spcPts val="0"/>
              </a:spcAft>
              <a:buSzPts val="1920"/>
              <a:buChar char="■"/>
            </a:pPr>
            <a:r>
              <a:rPr lang="en-US"/>
              <a:t>Learning is data driven:</a:t>
            </a:r>
            <a:endParaRPr/>
          </a:p>
          <a:p>
            <a:pPr indent="-285750" lvl="1" marL="742950" rtl="0" algn="l">
              <a:lnSpc>
                <a:spcPct val="90000"/>
              </a:lnSpc>
              <a:spcBef>
                <a:spcPts val="560"/>
              </a:spcBef>
              <a:spcAft>
                <a:spcPts val="0"/>
              </a:spcAft>
              <a:buSzPts val="1540"/>
              <a:buChar char="■"/>
            </a:pPr>
            <a:r>
              <a:rPr lang="en-US"/>
              <a:t>A set of input–output patterns derived from a (possibly unknown) probability distribution.</a:t>
            </a:r>
            <a:endParaRPr/>
          </a:p>
          <a:p>
            <a:pPr indent="-228600" lvl="2" marL="1143000" rtl="0" algn="l">
              <a:lnSpc>
                <a:spcPct val="90000"/>
              </a:lnSpc>
              <a:spcBef>
                <a:spcPts val="480"/>
              </a:spcBef>
              <a:spcAft>
                <a:spcPts val="0"/>
              </a:spcAft>
              <a:buSzPts val="1200"/>
              <a:buChar char="■"/>
            </a:pPr>
            <a:r>
              <a:rPr lang="en-US"/>
              <a:t>Output pattern might specify a desired system response for a given input pattern</a:t>
            </a:r>
            <a:endParaRPr/>
          </a:p>
          <a:p>
            <a:pPr indent="-228600" lvl="2" marL="1143000" rtl="0" algn="l">
              <a:lnSpc>
                <a:spcPct val="90000"/>
              </a:lnSpc>
              <a:spcBef>
                <a:spcPts val="480"/>
              </a:spcBef>
              <a:spcAft>
                <a:spcPts val="0"/>
              </a:spcAft>
              <a:buSzPts val="1200"/>
              <a:buChar char="■"/>
            </a:pPr>
            <a:r>
              <a:rPr lang="en-US"/>
              <a:t>Learning involves approximating the unknown function as described by the given data.</a:t>
            </a:r>
            <a:endParaRPr/>
          </a:p>
        </p:txBody>
      </p:sp>
    </p:spTree>
  </p:cSld>
  <p:clrMapOvr>
    <a:masterClrMapping/>
  </p:clrMapOvr>
  <p:transition>
    <p:fade/>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1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10" name="Google Shape;1210;p117"/>
          <p:cNvSpPr txBox="1"/>
          <p:nvPr>
            <p:ph type="title"/>
          </p:nvPr>
        </p:nvSpPr>
        <p:spPr>
          <a:xfrm>
            <a:off x="646113" y="333375"/>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Approximate Gradient Descent(1/2)</a:t>
            </a:r>
            <a:endParaRPr sz="4000"/>
          </a:p>
        </p:txBody>
      </p:sp>
      <p:sp>
        <p:nvSpPr>
          <p:cNvPr id="1211" name="Google Shape;1211;p117"/>
          <p:cNvSpPr txBox="1"/>
          <p:nvPr>
            <p:ph idx="1" type="body"/>
          </p:nvPr>
        </p:nvSpPr>
        <p:spPr>
          <a:xfrm>
            <a:off x="611188" y="2060575"/>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The problem with steepest descent is that </a:t>
            </a:r>
            <a:r>
              <a:rPr lang="en-US">
                <a:solidFill>
                  <a:schemeClr val="hlink"/>
                </a:solidFill>
              </a:rPr>
              <a:t>true gradient information is only available in situations where the data set is completely specified in advance.</a:t>
            </a:r>
            <a:endParaRPr/>
          </a:p>
          <a:p>
            <a:pPr indent="-220980" lvl="0" marL="342900" rtl="0" algn="l">
              <a:lnSpc>
                <a:spcPct val="80000"/>
              </a:lnSpc>
              <a:spcBef>
                <a:spcPts val="640"/>
              </a:spcBef>
              <a:spcAft>
                <a:spcPts val="0"/>
              </a:spcAft>
              <a:buSzPts val="1920"/>
              <a:buNone/>
            </a:pPr>
            <a:r>
              <a:t/>
            </a:r>
            <a:endParaRPr>
              <a:solidFill>
                <a:schemeClr val="hlink"/>
              </a:solidFill>
            </a:endParaRPr>
          </a:p>
          <a:p>
            <a:pPr indent="-342900" lvl="0" marL="342900" rtl="0" algn="l">
              <a:lnSpc>
                <a:spcPct val="80000"/>
              </a:lnSpc>
              <a:spcBef>
                <a:spcPts val="640"/>
              </a:spcBef>
              <a:spcAft>
                <a:spcPts val="0"/>
              </a:spcAft>
              <a:buSzPts val="1920"/>
              <a:buChar char="■"/>
            </a:pPr>
            <a:r>
              <a:rPr lang="en-US"/>
              <a:t> It is then possible to compute </a:t>
            </a:r>
            <a:r>
              <a:rPr lang="en-US">
                <a:solidFill>
                  <a:srgbClr val="009900"/>
                </a:solidFill>
              </a:rPr>
              <a:t>R</a:t>
            </a:r>
            <a:r>
              <a:rPr lang="en-US"/>
              <a:t> and </a:t>
            </a:r>
            <a:r>
              <a:rPr lang="en-US">
                <a:solidFill>
                  <a:srgbClr val="009900"/>
                </a:solidFill>
              </a:rPr>
              <a:t>P</a:t>
            </a:r>
            <a:r>
              <a:rPr lang="en-US"/>
              <a:t> exactly, and thus the true gradient at iteration</a:t>
            </a:r>
            <a:endParaRPr>
              <a:solidFill>
                <a:srgbClr val="0000FF"/>
              </a:solidFill>
            </a:endParaRPr>
          </a:p>
        </p:txBody>
      </p:sp>
      <p:pic>
        <p:nvPicPr>
          <p:cNvPr id="1212" name="Google Shape;1212;p117"/>
          <p:cNvPicPr preferRelativeResize="0"/>
          <p:nvPr/>
        </p:nvPicPr>
        <p:blipFill rotWithShape="1">
          <a:blip r:embed="rId3">
            <a:alphaModFix/>
          </a:blip>
          <a:srcRect b="0" l="0" r="0" t="0"/>
          <a:stretch/>
        </p:blipFill>
        <p:spPr>
          <a:xfrm>
            <a:off x="1042988" y="5589588"/>
            <a:ext cx="2520950" cy="1055687"/>
          </a:xfrm>
          <a:prstGeom prst="rect">
            <a:avLst/>
          </a:prstGeom>
          <a:noFill/>
          <a:ln>
            <a:noFill/>
          </a:ln>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1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18" name="Google Shape;1218;p118"/>
          <p:cNvSpPr txBox="1"/>
          <p:nvPr>
            <p:ph type="title"/>
          </p:nvPr>
        </p:nvSpPr>
        <p:spPr>
          <a:xfrm>
            <a:off x="646113" y="333375"/>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Approximate Gradient Descent(2/2)</a:t>
            </a:r>
            <a:endParaRPr sz="4000"/>
          </a:p>
        </p:txBody>
      </p:sp>
      <p:sp>
        <p:nvSpPr>
          <p:cNvPr id="1219" name="Google Shape;1219;p118"/>
          <p:cNvSpPr txBox="1"/>
          <p:nvPr>
            <p:ph idx="1" type="body"/>
          </p:nvPr>
        </p:nvSpPr>
        <p:spPr>
          <a:xfrm>
            <a:off x="395288" y="2060575"/>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However, when the data set comprises a random stream of patterns (drawn from a stationary distribution), R and P cannot be computed accurately. </a:t>
            </a:r>
            <a:r>
              <a:rPr lang="en-US">
                <a:solidFill>
                  <a:schemeClr val="hlink"/>
                </a:solidFill>
              </a:rPr>
              <a:t>To find a correct approximation one might have to examine the data stream for a reasonably large period of time and keep averaging out.</a:t>
            </a:r>
            <a:endParaRPr/>
          </a:p>
          <a:p>
            <a:pPr indent="-220980" lvl="0" marL="342900" rtl="0" algn="l">
              <a:lnSpc>
                <a:spcPct val="80000"/>
              </a:lnSpc>
              <a:spcBef>
                <a:spcPts val="640"/>
              </a:spcBef>
              <a:spcAft>
                <a:spcPts val="0"/>
              </a:spcAft>
              <a:buSzPts val="1920"/>
              <a:buNone/>
            </a:pPr>
            <a:r>
              <a:t/>
            </a:r>
            <a:endParaRPr>
              <a:solidFill>
                <a:schemeClr val="hlink"/>
              </a:solidFill>
            </a:endParaRPr>
          </a:p>
          <a:p>
            <a:pPr indent="-342900" lvl="0" marL="342900" rtl="0" algn="l">
              <a:lnSpc>
                <a:spcPct val="80000"/>
              </a:lnSpc>
              <a:spcBef>
                <a:spcPts val="640"/>
              </a:spcBef>
              <a:spcAft>
                <a:spcPts val="0"/>
              </a:spcAft>
              <a:buSzPts val="1920"/>
              <a:buChar char="■"/>
            </a:pPr>
            <a:r>
              <a:rPr lang="en-US">
                <a:solidFill>
                  <a:srgbClr val="0000FF"/>
                </a:solidFill>
              </a:rPr>
              <a:t>How long should we examine the stream to get reliable estimates of R and P ?</a:t>
            </a:r>
            <a:endParaRPr>
              <a:solidFill>
                <a:srgbClr val="0000FF"/>
              </a:solidFill>
            </a:endParaRPr>
          </a:p>
        </p:txBody>
      </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1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25" name="Google Shape;1225;p11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Definition</a:t>
            </a:r>
            <a:endParaRPr/>
          </a:p>
        </p:txBody>
      </p:sp>
      <p:sp>
        <p:nvSpPr>
          <p:cNvPr id="1226" name="Google Shape;1226;p119"/>
          <p:cNvSpPr txBox="1"/>
          <p:nvPr>
            <p:ph idx="1" type="body"/>
          </p:nvPr>
        </p:nvSpPr>
        <p:spPr>
          <a:xfrm>
            <a:off x="611188" y="2205038"/>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The μ-LMS algorithm is </a:t>
            </a:r>
            <a:r>
              <a:rPr i="1" lang="en-US">
                <a:solidFill>
                  <a:schemeClr val="hlink"/>
                </a:solidFill>
              </a:rPr>
              <a:t>convergent in the mean</a:t>
            </a:r>
            <a:r>
              <a:rPr i="1" lang="en-US"/>
              <a:t> </a:t>
            </a:r>
            <a:r>
              <a:rPr lang="en-US"/>
              <a:t>if the average of the weight vector </a:t>
            </a:r>
            <a:r>
              <a:rPr lang="en-US">
                <a:solidFill>
                  <a:srgbClr val="008000"/>
                </a:solidFill>
              </a:rPr>
              <a:t>W</a:t>
            </a:r>
            <a:r>
              <a:rPr baseline="-25000" lang="en-US">
                <a:solidFill>
                  <a:srgbClr val="008000"/>
                </a:solidFill>
              </a:rPr>
              <a:t>k</a:t>
            </a:r>
            <a:r>
              <a:rPr i="1" lang="en-US"/>
              <a:t> </a:t>
            </a:r>
            <a:r>
              <a:rPr lang="en-US"/>
              <a:t>approaches the optimal solution </a:t>
            </a:r>
            <a:r>
              <a:rPr lang="en-US">
                <a:solidFill>
                  <a:srgbClr val="008000"/>
                </a:solidFill>
              </a:rPr>
              <a:t>W</a:t>
            </a:r>
            <a:r>
              <a:rPr baseline="-25000" lang="en-US">
                <a:solidFill>
                  <a:srgbClr val="008000"/>
                </a:solidFill>
              </a:rPr>
              <a:t>opt</a:t>
            </a:r>
            <a:r>
              <a:rPr i="1" lang="en-US"/>
              <a:t> </a:t>
            </a:r>
            <a:r>
              <a:rPr lang="en-US"/>
              <a:t>as the number of iterations </a:t>
            </a:r>
            <a:r>
              <a:rPr lang="en-US">
                <a:solidFill>
                  <a:srgbClr val="008000"/>
                </a:solidFill>
              </a:rPr>
              <a:t>k</a:t>
            </a:r>
            <a:r>
              <a:rPr lang="en-US"/>
              <a:t>, approaches infinity: </a:t>
            </a:r>
            <a:endParaRPr/>
          </a:p>
          <a:p>
            <a:pPr indent="-285750" lvl="1" marL="742950" rtl="0" algn="l">
              <a:spcBef>
                <a:spcPts val="560"/>
              </a:spcBef>
              <a:spcAft>
                <a:spcPts val="0"/>
              </a:spcAft>
              <a:buSzPts val="1540"/>
              <a:buChar char="■"/>
            </a:pPr>
            <a:r>
              <a:rPr lang="en-US">
                <a:solidFill>
                  <a:srgbClr val="008000"/>
                </a:solidFill>
              </a:rPr>
              <a:t>E[W</a:t>
            </a:r>
            <a:r>
              <a:rPr baseline="-25000" lang="en-US">
                <a:solidFill>
                  <a:srgbClr val="008000"/>
                </a:solidFill>
              </a:rPr>
              <a:t>k</a:t>
            </a:r>
            <a:r>
              <a:rPr lang="en-US">
                <a:solidFill>
                  <a:srgbClr val="008000"/>
                </a:solidFill>
              </a:rPr>
              <a:t>] → W</a:t>
            </a:r>
            <a:r>
              <a:rPr baseline="-25000" lang="en-US">
                <a:solidFill>
                  <a:srgbClr val="008000"/>
                </a:solidFill>
              </a:rPr>
              <a:t>opt</a:t>
            </a:r>
            <a:r>
              <a:rPr lang="en-US">
                <a:solidFill>
                  <a:srgbClr val="008000"/>
                </a:solidFill>
              </a:rPr>
              <a:t> as k → ∞</a:t>
            </a:r>
            <a:endParaRPr/>
          </a:p>
          <a:p>
            <a:pPr indent="-220980" lvl="0" marL="342900" rtl="0" algn="l">
              <a:spcBef>
                <a:spcPts val="640"/>
              </a:spcBef>
              <a:spcAft>
                <a:spcPts val="0"/>
              </a:spcAft>
              <a:buSzPts val="1920"/>
              <a:buNone/>
            </a:pPr>
            <a:r>
              <a:t/>
            </a:r>
            <a:endParaRPr>
              <a:solidFill>
                <a:srgbClr val="008000"/>
              </a:solidFill>
            </a:endParaRPr>
          </a:p>
        </p:txBody>
      </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2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32" name="Google Shape;1232;p120"/>
          <p:cNvSpPr txBox="1"/>
          <p:nvPr>
            <p:ph idx="1" type="body"/>
          </p:nvPr>
        </p:nvSpPr>
        <p:spPr>
          <a:xfrm>
            <a:off x="323850" y="2060575"/>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The gradient computation modifies to:</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342900" lvl="0" marL="342900" rtl="0" algn="l">
              <a:lnSpc>
                <a:spcPct val="80000"/>
              </a:lnSpc>
              <a:spcBef>
                <a:spcPts val="640"/>
              </a:spcBef>
              <a:spcAft>
                <a:spcPts val="0"/>
              </a:spcAft>
              <a:buSzPts val="1920"/>
              <a:buChar char="■"/>
            </a:pPr>
            <a:r>
              <a:rPr lang="en-US"/>
              <a:t>where                   , and               since we are dealing with linear neurons. Note therefore that the recursive update equation then becomes</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p:txBody>
      </p:sp>
      <p:sp>
        <p:nvSpPr>
          <p:cNvPr id="1233" name="Google Shape;1233;p120"/>
          <p:cNvSpPr txBox="1"/>
          <p:nvPr>
            <p:ph type="title"/>
          </p:nvPr>
        </p:nvSpPr>
        <p:spPr>
          <a:xfrm>
            <a:off x="900113" y="333375"/>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sz="4000"/>
              <a:t>  </a:t>
            </a:r>
            <a:r>
              <a:rPr lang="en-US" sz="4000"/>
              <a:t>μ-LMS employs </a:t>
            </a:r>
            <a:r>
              <a:rPr lang="en-US" sz="5100"/>
              <a:t>ε</a:t>
            </a:r>
            <a:r>
              <a:rPr baseline="-25000" lang="en-US" sz="3000"/>
              <a:t>k </a:t>
            </a:r>
            <a:r>
              <a:rPr lang="en-US" sz="4000"/>
              <a:t>for </a:t>
            </a:r>
            <a:r>
              <a:rPr lang="en-US" sz="5100"/>
              <a:t>ε</a:t>
            </a:r>
            <a:r>
              <a:rPr lang="en-US" sz="4000"/>
              <a:t>=Ε[</a:t>
            </a:r>
            <a:r>
              <a:rPr lang="en-US" sz="5100"/>
              <a:t>ε</a:t>
            </a:r>
            <a:r>
              <a:rPr baseline="-25000" lang="en-US" sz="3000"/>
              <a:t>k</a:t>
            </a:r>
            <a:r>
              <a:rPr lang="en-US" sz="4000"/>
              <a:t>](1/2)</a:t>
            </a:r>
            <a:endParaRPr sz="4000"/>
          </a:p>
        </p:txBody>
      </p:sp>
      <p:pic>
        <p:nvPicPr>
          <p:cNvPr id="1234" name="Google Shape;1234;p120"/>
          <p:cNvPicPr preferRelativeResize="0"/>
          <p:nvPr/>
        </p:nvPicPr>
        <p:blipFill rotWithShape="1">
          <a:blip r:embed="rId3">
            <a:alphaModFix/>
          </a:blip>
          <a:srcRect b="0" l="0" r="0" t="0"/>
          <a:stretch/>
        </p:blipFill>
        <p:spPr>
          <a:xfrm>
            <a:off x="827088" y="2636838"/>
            <a:ext cx="7921625" cy="835025"/>
          </a:xfrm>
          <a:prstGeom prst="rect">
            <a:avLst/>
          </a:prstGeom>
          <a:noFill/>
          <a:ln>
            <a:noFill/>
          </a:ln>
        </p:spPr>
      </p:pic>
      <p:pic>
        <p:nvPicPr>
          <p:cNvPr id="1235" name="Google Shape;1235;p120"/>
          <p:cNvPicPr preferRelativeResize="0"/>
          <p:nvPr/>
        </p:nvPicPr>
        <p:blipFill rotWithShape="1">
          <a:blip r:embed="rId4">
            <a:alphaModFix/>
          </a:blip>
          <a:srcRect b="0" l="0" r="0" t="0"/>
          <a:stretch/>
        </p:blipFill>
        <p:spPr>
          <a:xfrm>
            <a:off x="1979613" y="4005263"/>
            <a:ext cx="1439862" cy="398462"/>
          </a:xfrm>
          <a:prstGeom prst="rect">
            <a:avLst/>
          </a:prstGeom>
          <a:noFill/>
          <a:ln>
            <a:noFill/>
          </a:ln>
        </p:spPr>
      </p:pic>
      <p:pic>
        <p:nvPicPr>
          <p:cNvPr id="1236" name="Google Shape;1236;p120"/>
          <p:cNvPicPr preferRelativeResize="0"/>
          <p:nvPr/>
        </p:nvPicPr>
        <p:blipFill rotWithShape="1">
          <a:blip r:embed="rId5">
            <a:alphaModFix/>
          </a:blip>
          <a:srcRect b="0" l="0" r="0" t="0"/>
          <a:stretch/>
        </p:blipFill>
        <p:spPr>
          <a:xfrm>
            <a:off x="4500563" y="4005263"/>
            <a:ext cx="1295400" cy="455612"/>
          </a:xfrm>
          <a:prstGeom prst="rect">
            <a:avLst/>
          </a:prstGeom>
          <a:noFill/>
          <a:ln>
            <a:noFill/>
          </a:ln>
        </p:spPr>
      </p:pic>
      <p:pic>
        <p:nvPicPr>
          <p:cNvPr id="1237" name="Google Shape;1237;p120"/>
          <p:cNvPicPr preferRelativeResize="0"/>
          <p:nvPr/>
        </p:nvPicPr>
        <p:blipFill rotWithShape="1">
          <a:blip r:embed="rId6">
            <a:alphaModFix/>
          </a:blip>
          <a:srcRect b="0" l="0" r="0" t="0"/>
          <a:stretch/>
        </p:blipFill>
        <p:spPr>
          <a:xfrm>
            <a:off x="755650" y="5661025"/>
            <a:ext cx="7561263" cy="869950"/>
          </a:xfrm>
          <a:prstGeom prst="rect">
            <a:avLst/>
          </a:prstGeom>
          <a:noFill/>
          <a:ln>
            <a:noFill/>
          </a:ln>
        </p:spPr>
      </p:pic>
    </p:spTree>
  </p:cSld>
  <p:clrMapOvr>
    <a:masterClrMapping/>
  </p:clrMapOvr>
  <p:transition>
    <p:fade/>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2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43" name="Google Shape;1243;p121"/>
          <p:cNvSpPr txBox="1"/>
          <p:nvPr>
            <p:ph idx="1" type="body"/>
          </p:nvPr>
        </p:nvSpPr>
        <p:spPr>
          <a:xfrm>
            <a:off x="539750" y="21336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What value does the long term average of         converge to? Taking the Expectation of both sides of Eqn. (47):  </a:t>
            </a:r>
            <a:endParaRPr/>
          </a:p>
          <a:p>
            <a:pPr indent="-220980" lvl="0" marL="342900" rtl="0" algn="l">
              <a:lnSpc>
                <a:spcPct val="80000"/>
              </a:lnSpc>
              <a:spcBef>
                <a:spcPts val="640"/>
              </a:spcBef>
              <a:spcAft>
                <a:spcPts val="0"/>
              </a:spcAft>
              <a:buSzPts val="1920"/>
              <a:buNone/>
            </a:pPr>
            <a:r>
              <a:t/>
            </a:r>
            <a:endParaRPr/>
          </a:p>
        </p:txBody>
      </p:sp>
      <p:sp>
        <p:nvSpPr>
          <p:cNvPr id="1244" name="Google Shape;1244;p121"/>
          <p:cNvSpPr txBox="1"/>
          <p:nvPr>
            <p:ph type="title"/>
          </p:nvPr>
        </p:nvSpPr>
        <p:spPr>
          <a:xfrm>
            <a:off x="827088" y="333375"/>
            <a:ext cx="8001000"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sz="4000"/>
              <a:t>  </a:t>
            </a:r>
            <a:r>
              <a:rPr lang="en-US" sz="4000"/>
              <a:t>μ-LMS employs </a:t>
            </a:r>
            <a:r>
              <a:rPr lang="en-US" sz="5100"/>
              <a:t>ε</a:t>
            </a:r>
            <a:r>
              <a:rPr baseline="-25000" lang="en-US" sz="3000"/>
              <a:t>k </a:t>
            </a:r>
            <a:r>
              <a:rPr lang="en-US" sz="4000"/>
              <a:t>for </a:t>
            </a:r>
            <a:r>
              <a:rPr lang="en-US" sz="5100"/>
              <a:t>ε</a:t>
            </a:r>
            <a:r>
              <a:rPr lang="en-US" sz="4000"/>
              <a:t>=Ε[</a:t>
            </a:r>
            <a:r>
              <a:rPr lang="en-US" sz="5100"/>
              <a:t>ε</a:t>
            </a:r>
            <a:r>
              <a:rPr baseline="-25000" lang="en-US" sz="3000"/>
              <a:t>k</a:t>
            </a:r>
            <a:r>
              <a:rPr lang="en-US" sz="4000"/>
              <a:t>](2/2)</a:t>
            </a:r>
            <a:endParaRPr sz="4000"/>
          </a:p>
        </p:txBody>
      </p:sp>
      <p:pic>
        <p:nvPicPr>
          <p:cNvPr id="1245" name="Google Shape;1245;p121"/>
          <p:cNvPicPr preferRelativeResize="0"/>
          <p:nvPr/>
        </p:nvPicPr>
        <p:blipFill rotWithShape="1">
          <a:blip r:embed="rId3">
            <a:alphaModFix/>
          </a:blip>
          <a:srcRect b="0" l="0" r="0" t="0"/>
          <a:stretch/>
        </p:blipFill>
        <p:spPr>
          <a:xfrm>
            <a:off x="7812088" y="2133600"/>
            <a:ext cx="479425" cy="436563"/>
          </a:xfrm>
          <a:prstGeom prst="rect">
            <a:avLst/>
          </a:prstGeom>
          <a:noFill/>
          <a:ln>
            <a:noFill/>
          </a:ln>
        </p:spPr>
      </p:pic>
      <p:pic>
        <p:nvPicPr>
          <p:cNvPr id="1246" name="Google Shape;1246;p121"/>
          <p:cNvPicPr preferRelativeResize="0"/>
          <p:nvPr/>
        </p:nvPicPr>
        <p:blipFill rotWithShape="1">
          <a:blip r:embed="rId4">
            <a:alphaModFix/>
          </a:blip>
          <a:srcRect b="0" l="0" r="0" t="0"/>
          <a:stretch/>
        </p:blipFill>
        <p:spPr>
          <a:xfrm>
            <a:off x="900113" y="3500438"/>
            <a:ext cx="7704137" cy="1316037"/>
          </a:xfrm>
          <a:prstGeom prst="rect">
            <a:avLst/>
          </a:prstGeom>
          <a:noFill/>
          <a:ln>
            <a:noFill/>
          </a:ln>
        </p:spPr>
      </p:pic>
    </p:spTree>
  </p:cSld>
  <p:clrMapOvr>
    <a:masterClrMapping/>
  </p:clrMapOvr>
  <p:transition>
    <p:fade/>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2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52" name="Google Shape;1252;p122"/>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Since the long term average  of       approaches     , we can safely       use as an unbiased estimate. That</a:t>
            </a:r>
            <a:r>
              <a:rPr lang="en-US">
                <a:latin typeface="Comic Sans MS"/>
                <a:ea typeface="Comic Sans MS"/>
                <a:cs typeface="Comic Sans MS"/>
                <a:sym typeface="Comic Sans MS"/>
              </a:rPr>
              <a:t>’</a:t>
            </a:r>
            <a:r>
              <a:rPr lang="en-US"/>
              <a:t>s what makes μ-LMS work!</a:t>
            </a:r>
            <a:endParaRPr/>
          </a:p>
          <a:p>
            <a:pPr indent="-220980" lvl="0" marL="342900" rtl="0" algn="l">
              <a:lnSpc>
                <a:spcPct val="80000"/>
              </a:lnSpc>
              <a:spcBef>
                <a:spcPts val="640"/>
              </a:spcBef>
              <a:spcAft>
                <a:spcPts val="0"/>
              </a:spcAft>
              <a:buSzPts val="1920"/>
              <a:buNone/>
            </a:pPr>
            <a:r>
              <a:t/>
            </a:r>
            <a:endParaRPr/>
          </a:p>
          <a:p>
            <a:pPr indent="-342900" lvl="0" marL="342900" rtl="0" algn="l">
              <a:lnSpc>
                <a:spcPct val="80000"/>
              </a:lnSpc>
              <a:spcBef>
                <a:spcPts val="640"/>
              </a:spcBef>
              <a:spcAft>
                <a:spcPts val="0"/>
              </a:spcAft>
              <a:buSzPts val="1920"/>
              <a:buChar char="■"/>
            </a:pPr>
            <a:r>
              <a:rPr lang="en-US"/>
              <a:t> Since       approaches      in the long run, one could keep collecting        for a sufficiently large number of iterations (while keeping the weights fixed), and then make a weight change collectively for all those iterations together.</a:t>
            </a:r>
            <a:endParaRPr/>
          </a:p>
        </p:txBody>
      </p:sp>
      <p:pic>
        <p:nvPicPr>
          <p:cNvPr id="1253" name="Google Shape;1253;p122"/>
          <p:cNvPicPr preferRelativeResize="0"/>
          <p:nvPr/>
        </p:nvPicPr>
        <p:blipFill rotWithShape="1">
          <a:blip r:embed="rId3">
            <a:alphaModFix/>
          </a:blip>
          <a:srcRect b="0" l="0" r="0" t="0"/>
          <a:stretch/>
        </p:blipFill>
        <p:spPr>
          <a:xfrm>
            <a:off x="6443663" y="2420938"/>
            <a:ext cx="479425" cy="434975"/>
          </a:xfrm>
          <a:prstGeom prst="rect">
            <a:avLst/>
          </a:prstGeom>
          <a:noFill/>
          <a:ln>
            <a:noFill/>
          </a:ln>
        </p:spPr>
      </p:pic>
      <p:pic>
        <p:nvPicPr>
          <p:cNvPr id="1254" name="Google Shape;1254;p122"/>
          <p:cNvPicPr preferRelativeResize="0"/>
          <p:nvPr/>
        </p:nvPicPr>
        <p:blipFill rotWithShape="1">
          <a:blip r:embed="rId4">
            <a:alphaModFix/>
          </a:blip>
          <a:srcRect b="0" l="0" r="0" t="0"/>
          <a:stretch/>
        </p:blipFill>
        <p:spPr>
          <a:xfrm>
            <a:off x="3563938" y="2492375"/>
            <a:ext cx="431800" cy="319088"/>
          </a:xfrm>
          <a:prstGeom prst="rect">
            <a:avLst/>
          </a:prstGeom>
          <a:noFill/>
          <a:ln>
            <a:noFill/>
          </a:ln>
        </p:spPr>
      </p:pic>
      <p:pic>
        <p:nvPicPr>
          <p:cNvPr id="1255" name="Google Shape;1255;p122"/>
          <p:cNvPicPr preferRelativeResize="0"/>
          <p:nvPr/>
        </p:nvPicPr>
        <p:blipFill rotWithShape="1">
          <a:blip r:embed="rId5">
            <a:alphaModFix/>
          </a:blip>
          <a:srcRect b="0" l="0" r="0" t="0"/>
          <a:stretch/>
        </p:blipFill>
        <p:spPr>
          <a:xfrm>
            <a:off x="7039556" y="2092325"/>
            <a:ext cx="479425" cy="434975"/>
          </a:xfrm>
          <a:prstGeom prst="rect">
            <a:avLst/>
          </a:prstGeom>
          <a:noFill/>
          <a:ln>
            <a:noFill/>
          </a:ln>
        </p:spPr>
      </p:pic>
      <p:pic>
        <p:nvPicPr>
          <p:cNvPr id="1256" name="Google Shape;1256;p122"/>
          <p:cNvPicPr preferRelativeResize="0"/>
          <p:nvPr/>
        </p:nvPicPr>
        <p:blipFill rotWithShape="1">
          <a:blip r:embed="rId6">
            <a:alphaModFix/>
          </a:blip>
          <a:srcRect b="0" l="0" r="0" t="0"/>
          <a:stretch/>
        </p:blipFill>
        <p:spPr>
          <a:xfrm>
            <a:off x="5219700" y="4221163"/>
            <a:ext cx="431800" cy="319087"/>
          </a:xfrm>
          <a:prstGeom prst="rect">
            <a:avLst/>
          </a:prstGeom>
          <a:noFill/>
          <a:ln>
            <a:noFill/>
          </a:ln>
        </p:spPr>
      </p:pic>
      <p:pic>
        <p:nvPicPr>
          <p:cNvPr id="1257" name="Google Shape;1257;p122"/>
          <p:cNvPicPr preferRelativeResize="0"/>
          <p:nvPr/>
        </p:nvPicPr>
        <p:blipFill rotWithShape="1">
          <a:blip r:embed="rId7">
            <a:alphaModFix/>
          </a:blip>
          <a:srcRect b="0" l="0" r="0" t="0"/>
          <a:stretch/>
        </p:blipFill>
        <p:spPr>
          <a:xfrm>
            <a:off x="2700338" y="4149725"/>
            <a:ext cx="479425" cy="434975"/>
          </a:xfrm>
          <a:prstGeom prst="rect">
            <a:avLst/>
          </a:prstGeom>
          <a:noFill/>
          <a:ln>
            <a:noFill/>
          </a:ln>
        </p:spPr>
      </p:pic>
      <p:pic>
        <p:nvPicPr>
          <p:cNvPr id="1258" name="Google Shape;1258;p122"/>
          <p:cNvPicPr preferRelativeResize="0"/>
          <p:nvPr/>
        </p:nvPicPr>
        <p:blipFill rotWithShape="1">
          <a:blip r:embed="rId8">
            <a:alphaModFix/>
          </a:blip>
          <a:srcRect b="0" l="0" r="0" t="0"/>
          <a:stretch/>
        </p:blipFill>
        <p:spPr>
          <a:xfrm>
            <a:off x="6016625" y="4616669"/>
            <a:ext cx="374650" cy="374650"/>
          </a:xfrm>
          <a:prstGeom prst="rect">
            <a:avLst/>
          </a:prstGeom>
          <a:noFill/>
          <a:ln>
            <a:noFill/>
          </a:ln>
        </p:spPr>
      </p:pic>
      <p:sp>
        <p:nvSpPr>
          <p:cNvPr id="1259" name="Google Shape;1259;p12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Observations(1/8)</a:t>
            </a:r>
            <a:endParaRPr/>
          </a:p>
        </p:txBody>
      </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2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65" name="Google Shape;1265;p123"/>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If the data set is finite (deterministic), then one can compute       accurately by first collecting the different       gradients over all training patterns     for the same set of weights. This accurate measure of the gradient could then be used to change the weights. In this situation μ-LMS is identical to the steepest descent algorithm.</a:t>
            </a:r>
            <a:endParaRPr/>
          </a:p>
          <a:p>
            <a:pPr indent="-220980" lvl="0" marL="342900" rtl="0" algn="l">
              <a:lnSpc>
                <a:spcPct val="80000"/>
              </a:lnSpc>
              <a:spcBef>
                <a:spcPts val="640"/>
              </a:spcBef>
              <a:spcAft>
                <a:spcPts val="0"/>
              </a:spcAft>
              <a:buSzPts val="1920"/>
              <a:buNone/>
            </a:pPr>
            <a:r>
              <a:t/>
            </a:r>
            <a:endParaRPr/>
          </a:p>
        </p:txBody>
      </p:sp>
      <p:pic>
        <p:nvPicPr>
          <p:cNvPr id="1266" name="Google Shape;1266;p123"/>
          <p:cNvPicPr preferRelativeResize="0"/>
          <p:nvPr/>
        </p:nvPicPr>
        <p:blipFill rotWithShape="1">
          <a:blip r:embed="rId3">
            <a:alphaModFix/>
          </a:blip>
          <a:srcRect b="0" l="0" r="0" t="0"/>
          <a:stretch/>
        </p:blipFill>
        <p:spPr>
          <a:xfrm>
            <a:off x="5508625" y="2852738"/>
            <a:ext cx="479425" cy="434975"/>
          </a:xfrm>
          <a:prstGeom prst="rect">
            <a:avLst/>
          </a:prstGeom>
          <a:noFill/>
          <a:ln>
            <a:noFill/>
          </a:ln>
        </p:spPr>
      </p:pic>
      <p:pic>
        <p:nvPicPr>
          <p:cNvPr id="1267" name="Google Shape;1267;p123"/>
          <p:cNvPicPr preferRelativeResize="0"/>
          <p:nvPr/>
        </p:nvPicPr>
        <p:blipFill rotWithShape="1">
          <a:blip r:embed="rId4">
            <a:alphaModFix/>
          </a:blip>
          <a:srcRect b="0" l="0" r="0" t="0"/>
          <a:stretch/>
        </p:blipFill>
        <p:spPr>
          <a:xfrm>
            <a:off x="4427538" y="2420938"/>
            <a:ext cx="431800" cy="319087"/>
          </a:xfrm>
          <a:prstGeom prst="rect">
            <a:avLst/>
          </a:prstGeom>
          <a:noFill/>
          <a:ln>
            <a:noFill/>
          </a:ln>
        </p:spPr>
      </p:pic>
      <p:pic>
        <p:nvPicPr>
          <p:cNvPr id="1268" name="Google Shape;1268;p123"/>
          <p:cNvPicPr preferRelativeResize="0"/>
          <p:nvPr/>
        </p:nvPicPr>
        <p:blipFill rotWithShape="1">
          <a:blip r:embed="rId5">
            <a:alphaModFix/>
          </a:blip>
          <a:srcRect b="0" l="0" r="0" t="0"/>
          <a:stretch/>
        </p:blipFill>
        <p:spPr>
          <a:xfrm>
            <a:off x="4356100" y="3213100"/>
            <a:ext cx="374650" cy="374650"/>
          </a:xfrm>
          <a:prstGeom prst="rect">
            <a:avLst/>
          </a:prstGeom>
          <a:noFill/>
          <a:ln>
            <a:noFill/>
          </a:ln>
        </p:spPr>
      </p:pic>
      <p:sp>
        <p:nvSpPr>
          <p:cNvPr id="1269" name="Google Shape;1269;p12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Observations(2/8)</a:t>
            </a:r>
            <a:endParaRPr/>
          </a:p>
        </p:txBody>
      </p:sp>
    </p:spTree>
  </p:cSld>
  <p:clrMapOvr>
    <a:masterClrMapping/>
  </p:clrMapOvr>
  <p:transition>
    <p:fade/>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2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75" name="Google Shape;1275;p124"/>
          <p:cNvSpPr txBox="1"/>
          <p:nvPr>
            <p:ph idx="1" type="body"/>
          </p:nvPr>
        </p:nvSpPr>
        <p:spPr>
          <a:xfrm>
            <a:off x="395288" y="2060575"/>
            <a:ext cx="8569325"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Even if the data set is deterministic, we still use        to update the weights. After all if the data set becomes large, collection of all the gradients becomes expensive in terms of storage. Much easier to just go ahead and use           </a:t>
            </a:r>
            <a:endParaRPr/>
          </a:p>
          <a:p>
            <a:pPr indent="-342900" lvl="0" marL="342900" rtl="0" algn="l">
              <a:lnSpc>
                <a:spcPct val="80000"/>
              </a:lnSpc>
              <a:spcBef>
                <a:spcPts val="640"/>
              </a:spcBef>
              <a:spcAft>
                <a:spcPts val="0"/>
              </a:spcAft>
              <a:buSzPts val="1920"/>
              <a:buChar char="■"/>
            </a:pPr>
            <a:r>
              <a:rPr lang="en-US"/>
              <a:t>Be clear about the approximation made: we are estimating the true gradient (which should be computed from         ) by a gradient computed from the instantaneous sample error     . Although this may seem to be a rather drastic approximation, it works.</a:t>
            </a:r>
            <a:endParaRPr/>
          </a:p>
        </p:txBody>
      </p:sp>
      <p:pic>
        <p:nvPicPr>
          <p:cNvPr id="1276" name="Google Shape;1276;p124"/>
          <p:cNvPicPr preferRelativeResize="0"/>
          <p:nvPr/>
        </p:nvPicPr>
        <p:blipFill rotWithShape="1">
          <a:blip r:embed="rId3">
            <a:alphaModFix/>
          </a:blip>
          <a:srcRect b="0" l="0" r="0" t="0"/>
          <a:stretch/>
        </p:blipFill>
        <p:spPr>
          <a:xfrm>
            <a:off x="8664575" y="2060575"/>
            <a:ext cx="479425" cy="434975"/>
          </a:xfrm>
          <a:prstGeom prst="rect">
            <a:avLst/>
          </a:prstGeom>
          <a:noFill/>
          <a:ln>
            <a:noFill/>
          </a:ln>
        </p:spPr>
      </p:pic>
      <p:pic>
        <p:nvPicPr>
          <p:cNvPr id="1277" name="Google Shape;1277;p124"/>
          <p:cNvPicPr preferRelativeResize="0"/>
          <p:nvPr/>
        </p:nvPicPr>
        <p:blipFill rotWithShape="1">
          <a:blip r:embed="rId4">
            <a:alphaModFix/>
          </a:blip>
          <a:srcRect b="0" l="0" r="0" t="0"/>
          <a:stretch/>
        </p:blipFill>
        <p:spPr>
          <a:xfrm>
            <a:off x="3419475" y="5013325"/>
            <a:ext cx="601663" cy="373063"/>
          </a:xfrm>
          <a:prstGeom prst="rect">
            <a:avLst/>
          </a:prstGeom>
          <a:noFill/>
          <a:ln>
            <a:noFill/>
          </a:ln>
        </p:spPr>
      </p:pic>
      <p:pic>
        <p:nvPicPr>
          <p:cNvPr id="1278" name="Google Shape;1278;p124"/>
          <p:cNvPicPr preferRelativeResize="0"/>
          <p:nvPr/>
        </p:nvPicPr>
        <p:blipFill rotWithShape="1">
          <a:blip r:embed="rId5">
            <a:alphaModFix/>
          </a:blip>
          <a:srcRect b="0" l="0" r="0" t="0"/>
          <a:stretch/>
        </p:blipFill>
        <p:spPr>
          <a:xfrm>
            <a:off x="6732588" y="5373688"/>
            <a:ext cx="295275" cy="409575"/>
          </a:xfrm>
          <a:prstGeom prst="rect">
            <a:avLst/>
          </a:prstGeom>
          <a:noFill/>
          <a:ln>
            <a:noFill/>
          </a:ln>
        </p:spPr>
      </p:pic>
      <p:sp>
        <p:nvSpPr>
          <p:cNvPr id="1279" name="Google Shape;1279;p12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Observations(3/8)</a:t>
            </a:r>
            <a:endParaRP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2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85" name="Google Shape;1285;p125"/>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In the deterministic case we can justify this as follows: if the learning rate     , is kept small, the weight change in each iteration will be small and consequently the weight vector </a:t>
            </a:r>
            <a:r>
              <a:rPr lang="en-US">
                <a:solidFill>
                  <a:srgbClr val="009900"/>
                </a:solidFill>
              </a:rPr>
              <a:t>W </a:t>
            </a:r>
            <a:r>
              <a:rPr lang="en-US"/>
              <a:t>will remain </a:t>
            </a:r>
            <a:r>
              <a:rPr lang="en-US">
                <a:latin typeface="Comic Sans MS"/>
                <a:ea typeface="Comic Sans MS"/>
                <a:cs typeface="Comic Sans MS"/>
                <a:sym typeface="Comic Sans MS"/>
              </a:rPr>
              <a:t>“</a:t>
            </a:r>
            <a:r>
              <a:rPr lang="en-US"/>
              <a:t>somewhat constant</a:t>
            </a:r>
            <a:r>
              <a:rPr lang="en-US">
                <a:latin typeface="Comic Sans MS"/>
                <a:ea typeface="Comic Sans MS"/>
                <a:cs typeface="Comic Sans MS"/>
                <a:sym typeface="Comic Sans MS"/>
              </a:rPr>
              <a:t>”</a:t>
            </a:r>
            <a:r>
              <a:rPr lang="en-US"/>
              <a:t> over </a:t>
            </a:r>
            <a:r>
              <a:rPr lang="en-US">
                <a:solidFill>
                  <a:srgbClr val="009900"/>
                </a:solidFill>
              </a:rPr>
              <a:t>Q</a:t>
            </a:r>
            <a:r>
              <a:rPr lang="en-US"/>
              <a:t> iterations where </a:t>
            </a:r>
            <a:r>
              <a:rPr lang="en-US">
                <a:solidFill>
                  <a:srgbClr val="009900"/>
                </a:solidFill>
              </a:rPr>
              <a:t>Q </a:t>
            </a:r>
            <a:r>
              <a:rPr lang="en-US"/>
              <a:t>is the number of patterns in the training set. </a:t>
            </a:r>
            <a:endParaRPr/>
          </a:p>
          <a:p>
            <a:pPr indent="-220980" lvl="0" marL="342900" rtl="0" algn="l">
              <a:lnSpc>
                <a:spcPct val="80000"/>
              </a:lnSpc>
              <a:spcBef>
                <a:spcPts val="640"/>
              </a:spcBef>
              <a:spcAft>
                <a:spcPts val="0"/>
              </a:spcAft>
              <a:buSzPts val="1920"/>
              <a:buNone/>
            </a:pPr>
            <a:r>
              <a:t/>
            </a:r>
            <a:endParaRPr/>
          </a:p>
        </p:txBody>
      </p:sp>
      <p:pic>
        <p:nvPicPr>
          <p:cNvPr id="1286" name="Google Shape;1286;p125"/>
          <p:cNvPicPr preferRelativeResize="0"/>
          <p:nvPr/>
        </p:nvPicPr>
        <p:blipFill rotWithShape="1">
          <a:blip r:embed="rId3">
            <a:alphaModFix/>
          </a:blip>
          <a:srcRect b="0" l="0" r="0" t="0"/>
          <a:stretch/>
        </p:blipFill>
        <p:spPr>
          <a:xfrm>
            <a:off x="6516688" y="2565400"/>
            <a:ext cx="238125" cy="309563"/>
          </a:xfrm>
          <a:prstGeom prst="rect">
            <a:avLst/>
          </a:prstGeom>
          <a:noFill/>
          <a:ln>
            <a:noFill/>
          </a:ln>
        </p:spPr>
      </p:pic>
      <p:sp>
        <p:nvSpPr>
          <p:cNvPr id="1287" name="Google Shape;1287;p12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Observations(4/8)</a:t>
            </a:r>
            <a:endParaRP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2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93" name="Google Shape;1293;p126"/>
          <p:cNvSpPr txBox="1"/>
          <p:nvPr>
            <p:ph idx="1" type="body"/>
          </p:nvPr>
        </p:nvSpPr>
        <p:spPr>
          <a:xfrm>
            <a:off x="395288" y="2017713"/>
            <a:ext cx="8559800" cy="4840287"/>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Of course this is provided that </a:t>
            </a:r>
            <a:r>
              <a:rPr lang="en-US">
                <a:solidFill>
                  <a:srgbClr val="009900"/>
                </a:solidFill>
              </a:rPr>
              <a:t>Q</a:t>
            </a:r>
            <a:r>
              <a:rPr lang="en-US"/>
              <a:t> is a small number! To see this, observe the total weight change       ,  over </a:t>
            </a:r>
            <a:r>
              <a:rPr lang="en-US">
                <a:solidFill>
                  <a:srgbClr val="009900"/>
                </a:solidFill>
              </a:rPr>
              <a:t>Q </a:t>
            </a:r>
            <a:r>
              <a:rPr lang="en-US"/>
              <a:t>iterations from the       iteration:</a:t>
            </a:r>
            <a:endParaRPr/>
          </a:p>
        </p:txBody>
      </p:sp>
      <p:sp>
        <p:nvSpPr>
          <p:cNvPr id="1294" name="Google Shape;1294;p126"/>
          <p:cNvSpPr txBox="1"/>
          <p:nvPr/>
        </p:nvSpPr>
        <p:spPr>
          <a:xfrm>
            <a:off x="2967038" y="220663"/>
            <a:ext cx="184150"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Tahoma"/>
              <a:ea typeface="Tahoma"/>
              <a:cs typeface="Tahoma"/>
              <a:sym typeface="Tahoma"/>
            </a:endParaRPr>
          </a:p>
        </p:txBody>
      </p:sp>
      <p:pic>
        <p:nvPicPr>
          <p:cNvPr id="1295" name="Google Shape;1295;p126"/>
          <p:cNvPicPr preferRelativeResize="0"/>
          <p:nvPr/>
        </p:nvPicPr>
        <p:blipFill rotWithShape="1">
          <a:blip r:embed="rId3">
            <a:alphaModFix/>
          </a:blip>
          <a:srcRect b="0" l="0" r="0" t="0"/>
          <a:stretch/>
        </p:blipFill>
        <p:spPr>
          <a:xfrm>
            <a:off x="1979613" y="2924175"/>
            <a:ext cx="547687" cy="320675"/>
          </a:xfrm>
          <a:prstGeom prst="rect">
            <a:avLst/>
          </a:prstGeom>
          <a:noFill/>
          <a:ln>
            <a:noFill/>
          </a:ln>
        </p:spPr>
      </p:pic>
      <p:pic>
        <p:nvPicPr>
          <p:cNvPr id="1296" name="Google Shape;1296;p126"/>
          <p:cNvPicPr preferRelativeResize="0"/>
          <p:nvPr/>
        </p:nvPicPr>
        <p:blipFill rotWithShape="1">
          <a:blip r:embed="rId4">
            <a:alphaModFix/>
          </a:blip>
          <a:srcRect b="0" l="0" r="0" t="0"/>
          <a:stretch/>
        </p:blipFill>
        <p:spPr>
          <a:xfrm>
            <a:off x="7380288" y="2852738"/>
            <a:ext cx="381000" cy="381000"/>
          </a:xfrm>
          <a:prstGeom prst="rect">
            <a:avLst/>
          </a:prstGeom>
          <a:noFill/>
          <a:ln>
            <a:noFill/>
          </a:ln>
        </p:spPr>
      </p:pic>
      <p:pic>
        <p:nvPicPr>
          <p:cNvPr id="1297" name="Google Shape;1297;p126"/>
          <p:cNvPicPr preferRelativeResize="0"/>
          <p:nvPr/>
        </p:nvPicPr>
        <p:blipFill rotWithShape="1">
          <a:blip r:embed="rId5">
            <a:alphaModFix/>
          </a:blip>
          <a:srcRect b="0" l="0" r="0" t="0"/>
          <a:stretch/>
        </p:blipFill>
        <p:spPr>
          <a:xfrm>
            <a:off x="971550" y="3573463"/>
            <a:ext cx="5614988" cy="3067050"/>
          </a:xfrm>
          <a:prstGeom prst="rect">
            <a:avLst/>
          </a:prstGeom>
          <a:noFill/>
          <a:ln>
            <a:noFill/>
          </a:ln>
        </p:spPr>
      </p:pic>
      <p:sp>
        <p:nvSpPr>
          <p:cNvPr id="1298" name="Google Shape;1298;p12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Observations(5/8)</a:t>
            </a:r>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220" name="Google Shape;220;p2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Learning Algorithms(2/2)</a:t>
            </a:r>
            <a:endParaRPr/>
          </a:p>
        </p:txBody>
      </p:sp>
      <p:sp>
        <p:nvSpPr>
          <p:cNvPr id="221" name="Google Shape;221;p28"/>
          <p:cNvSpPr txBox="1"/>
          <p:nvPr>
            <p:ph idx="1" type="body"/>
          </p:nvPr>
        </p:nvSpPr>
        <p:spPr>
          <a:xfrm>
            <a:off x="250825" y="2017713"/>
            <a:ext cx="8704263" cy="47244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Learning is data driven:</a:t>
            </a:r>
            <a:endParaRPr/>
          </a:p>
          <a:p>
            <a:pPr indent="-285750" lvl="1" marL="742950" rtl="0" algn="l">
              <a:lnSpc>
                <a:spcPct val="90000"/>
              </a:lnSpc>
              <a:spcBef>
                <a:spcPts val="560"/>
              </a:spcBef>
              <a:spcAft>
                <a:spcPts val="0"/>
              </a:spcAft>
              <a:buSzPts val="1540"/>
              <a:buChar char="■"/>
            </a:pPr>
            <a:r>
              <a:rPr lang="en-US"/>
              <a:t>Alternatively, the data might comprise patterns that naturally cluster into some number of unknown classes</a:t>
            </a:r>
            <a:endParaRPr/>
          </a:p>
          <a:p>
            <a:pPr indent="-228600" lvl="2" marL="1143000" rtl="0" algn="l">
              <a:lnSpc>
                <a:spcPct val="90000"/>
              </a:lnSpc>
              <a:spcBef>
                <a:spcPts val="480"/>
              </a:spcBef>
              <a:spcAft>
                <a:spcPts val="0"/>
              </a:spcAft>
              <a:buSzPts val="1200"/>
              <a:buChar char="■"/>
            </a:pPr>
            <a:r>
              <a:rPr lang="en-US"/>
              <a:t>Learning problem involves generating a suitable classification of the samples.</a:t>
            </a:r>
            <a:endParaRP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2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04" name="Google Shape;1304;p127"/>
          <p:cNvSpPr txBox="1"/>
          <p:nvPr>
            <p:ph idx="1" type="body"/>
          </p:nvPr>
        </p:nvSpPr>
        <p:spPr>
          <a:xfrm>
            <a:off x="395288" y="2017713"/>
            <a:ext cx="8559800" cy="4840287"/>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Where       denotes the mean-square error. Thus the weight updates follow the true gradient </a:t>
            </a:r>
            <a:r>
              <a:rPr i="1" lang="en-US"/>
              <a:t>on average</a:t>
            </a:r>
            <a:r>
              <a:rPr lang="en-US"/>
              <a:t>.   </a:t>
            </a:r>
            <a:endParaRPr/>
          </a:p>
          <a:p>
            <a:pPr indent="-220980" lvl="0" marL="342900" rtl="0" algn="l">
              <a:lnSpc>
                <a:spcPct val="80000"/>
              </a:lnSpc>
              <a:spcBef>
                <a:spcPts val="640"/>
              </a:spcBef>
              <a:spcAft>
                <a:spcPts val="0"/>
              </a:spcAft>
              <a:buSzPts val="1920"/>
              <a:buNone/>
            </a:pPr>
            <a:r>
              <a:t/>
            </a:r>
            <a:endParaRPr/>
          </a:p>
        </p:txBody>
      </p:sp>
      <p:sp>
        <p:nvSpPr>
          <p:cNvPr id="1305" name="Google Shape;1305;p127"/>
          <p:cNvSpPr txBox="1"/>
          <p:nvPr/>
        </p:nvSpPr>
        <p:spPr>
          <a:xfrm>
            <a:off x="2967038" y="220663"/>
            <a:ext cx="184150"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Tahoma"/>
              <a:ea typeface="Tahoma"/>
              <a:cs typeface="Tahoma"/>
              <a:sym typeface="Tahoma"/>
            </a:endParaRPr>
          </a:p>
        </p:txBody>
      </p:sp>
      <p:pic>
        <p:nvPicPr>
          <p:cNvPr id="1306" name="Google Shape;1306;p127"/>
          <p:cNvPicPr preferRelativeResize="0"/>
          <p:nvPr/>
        </p:nvPicPr>
        <p:blipFill rotWithShape="1">
          <a:blip r:embed="rId3">
            <a:alphaModFix/>
          </a:blip>
          <a:srcRect b="0" l="0" r="0" t="0"/>
          <a:stretch/>
        </p:blipFill>
        <p:spPr>
          <a:xfrm>
            <a:off x="2124075" y="2060575"/>
            <a:ext cx="323850" cy="357188"/>
          </a:xfrm>
          <a:prstGeom prst="rect">
            <a:avLst/>
          </a:prstGeom>
          <a:noFill/>
          <a:ln>
            <a:noFill/>
          </a:ln>
        </p:spPr>
      </p:pic>
      <p:sp>
        <p:nvSpPr>
          <p:cNvPr id="1307" name="Google Shape;1307;p12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Observations(6/8)</a:t>
            </a:r>
            <a:endParaRPr/>
          </a:p>
        </p:txBody>
      </p:sp>
    </p:spTree>
  </p:cSld>
  <p:clrMapOvr>
    <a:masterClrMapping/>
  </p:clrMapOvr>
  <p:transition>
    <p:fade/>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2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13" name="Google Shape;1313;p128"/>
          <p:cNvSpPr txBox="1"/>
          <p:nvPr>
            <p:ph idx="1" type="body"/>
          </p:nvPr>
        </p:nvSpPr>
        <p:spPr>
          <a:xfrm>
            <a:off x="395288" y="2017713"/>
            <a:ext cx="85598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Observe that steepest descent search is guaranteed to search the Weiner solution provided the learning rate condition (41) is satisfied.</a:t>
            </a:r>
            <a:endParaRPr/>
          </a:p>
          <a:p>
            <a:pPr indent="-220980" lvl="0" marL="342900" rtl="0" algn="l">
              <a:lnSpc>
                <a:spcPct val="80000"/>
              </a:lnSpc>
              <a:spcBef>
                <a:spcPts val="640"/>
              </a:spcBef>
              <a:spcAft>
                <a:spcPts val="0"/>
              </a:spcAft>
              <a:buSzPts val="1920"/>
              <a:buNone/>
            </a:pPr>
            <a:r>
              <a:t/>
            </a:r>
            <a:endParaRPr/>
          </a:p>
          <a:p>
            <a:pPr indent="-342900" lvl="0" marL="342900" rtl="0" algn="l">
              <a:lnSpc>
                <a:spcPct val="80000"/>
              </a:lnSpc>
              <a:spcBef>
                <a:spcPts val="640"/>
              </a:spcBef>
              <a:spcAft>
                <a:spcPts val="0"/>
              </a:spcAft>
              <a:buSzPts val="1920"/>
              <a:buChar char="■"/>
            </a:pPr>
            <a:r>
              <a:rPr lang="en-US"/>
              <a:t> Now since        is an unbiased estimate of       one can expect that μ-LMS too will search out the Weiner solution. Indeed it does</a:t>
            </a:r>
            <a:r>
              <a:rPr lang="en-US">
                <a:latin typeface="Comic Sans MS"/>
                <a:ea typeface="Comic Sans MS"/>
                <a:cs typeface="Comic Sans MS"/>
                <a:sym typeface="Comic Sans MS"/>
              </a:rPr>
              <a:t>—</a:t>
            </a:r>
            <a:r>
              <a:rPr lang="en-US"/>
              <a:t>but not smoothly. This is to be expected since we are only using an estimate of the true gradient for immediate use.</a:t>
            </a:r>
            <a:endParaRPr/>
          </a:p>
        </p:txBody>
      </p:sp>
      <p:pic>
        <p:nvPicPr>
          <p:cNvPr id="1314" name="Google Shape;1314;p128"/>
          <p:cNvPicPr preferRelativeResize="0"/>
          <p:nvPr/>
        </p:nvPicPr>
        <p:blipFill rotWithShape="1">
          <a:blip r:embed="rId3">
            <a:alphaModFix/>
          </a:blip>
          <a:srcRect b="0" l="0" r="0" t="0"/>
          <a:stretch/>
        </p:blipFill>
        <p:spPr>
          <a:xfrm>
            <a:off x="2771775" y="4149725"/>
            <a:ext cx="517525" cy="471488"/>
          </a:xfrm>
          <a:prstGeom prst="rect">
            <a:avLst/>
          </a:prstGeom>
          <a:noFill/>
          <a:ln>
            <a:noFill/>
          </a:ln>
        </p:spPr>
      </p:pic>
      <p:pic>
        <p:nvPicPr>
          <p:cNvPr id="1315" name="Google Shape;1315;p128"/>
          <p:cNvPicPr preferRelativeResize="0"/>
          <p:nvPr/>
        </p:nvPicPr>
        <p:blipFill rotWithShape="1">
          <a:blip r:embed="rId4">
            <a:alphaModFix/>
          </a:blip>
          <a:srcRect b="0" l="0" r="0" t="0"/>
          <a:stretch/>
        </p:blipFill>
        <p:spPr>
          <a:xfrm>
            <a:off x="7885113" y="4221163"/>
            <a:ext cx="482600" cy="357187"/>
          </a:xfrm>
          <a:prstGeom prst="rect">
            <a:avLst/>
          </a:prstGeom>
          <a:noFill/>
          <a:ln>
            <a:noFill/>
          </a:ln>
        </p:spPr>
      </p:pic>
      <p:sp>
        <p:nvSpPr>
          <p:cNvPr id="1316" name="Google Shape;1316;p12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Observations(7/8)</a:t>
            </a:r>
            <a:endParaRP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2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22" name="Google Shape;1322;p129"/>
          <p:cNvSpPr txBox="1"/>
          <p:nvPr>
            <p:ph idx="1" type="body"/>
          </p:nvPr>
        </p:nvSpPr>
        <p:spPr>
          <a:xfrm>
            <a:off x="395288" y="2017713"/>
            <a:ext cx="85598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Although α-LMS and μ- LMS are similar algorithms, α-LMS works on the normalizing training set. What this simply means is that α-LMS also uses gradient information, and will eventually search out the Weiner solution-of the normalized training set. However, in one case the two algorithms are identical: the case when input vectors are bipolar. (Why?)   </a:t>
            </a:r>
            <a:endParaRPr/>
          </a:p>
          <a:p>
            <a:pPr indent="-220980" lvl="0" marL="342900" rtl="0" algn="l">
              <a:lnSpc>
                <a:spcPct val="80000"/>
              </a:lnSpc>
              <a:spcBef>
                <a:spcPts val="640"/>
              </a:spcBef>
              <a:spcAft>
                <a:spcPts val="0"/>
              </a:spcAft>
              <a:buSzPts val="1920"/>
              <a:buNone/>
            </a:pPr>
            <a:r>
              <a:t/>
            </a:r>
            <a:endParaRPr/>
          </a:p>
        </p:txBody>
      </p:sp>
      <p:sp>
        <p:nvSpPr>
          <p:cNvPr id="1323" name="Google Shape;1323;p12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Observations(8/8)</a:t>
            </a:r>
            <a:endParaRPr/>
          </a:p>
        </p:txBody>
      </p:sp>
    </p:spTree>
  </p:cSld>
  <p:clrMapOvr>
    <a:masterClrMapping/>
  </p:clrMapOvr>
  <p:transition>
    <p:fade/>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3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29" name="Google Shape;1329;p130"/>
          <p:cNvSpPr txBox="1"/>
          <p:nvPr>
            <p:ph idx="1" type="body"/>
          </p:nvPr>
        </p:nvSpPr>
        <p:spPr>
          <a:xfrm>
            <a:off x="395288" y="1916113"/>
            <a:ext cx="8353425"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680"/>
              <a:buChar char="■"/>
            </a:pPr>
            <a:r>
              <a:rPr b="1" lang="en-US" sz="2800"/>
              <a:t>Definition 0.1  </a:t>
            </a:r>
            <a:r>
              <a:rPr lang="en-US" sz="2800"/>
              <a:t>The    -LMS algorithm is </a:t>
            </a:r>
            <a:r>
              <a:rPr lang="en-US" sz="2800" u="sng">
                <a:solidFill>
                  <a:srgbClr val="0000FF"/>
                </a:solidFill>
              </a:rPr>
              <a:t>convergent in the mean</a:t>
            </a:r>
            <a:r>
              <a:rPr lang="en-US" sz="2800"/>
              <a:t> if the average of the weight vector     approaches the optimal solution     as the number of iterations k, approaches infinity: </a:t>
            </a:r>
            <a:endParaRPr/>
          </a:p>
          <a:p>
            <a:pPr indent="-236220" lvl="0" marL="342900" rtl="0" algn="l">
              <a:lnSpc>
                <a:spcPct val="80000"/>
              </a:lnSpc>
              <a:spcBef>
                <a:spcPts val="560"/>
              </a:spcBef>
              <a:spcAft>
                <a:spcPts val="0"/>
              </a:spcAft>
              <a:buSzPts val="1680"/>
              <a:buNone/>
            </a:pPr>
            <a:r>
              <a:t/>
            </a:r>
            <a:endParaRPr sz="2800"/>
          </a:p>
          <a:p>
            <a:pPr indent="-236220" lvl="0" marL="342900" rtl="0" algn="l">
              <a:lnSpc>
                <a:spcPct val="80000"/>
              </a:lnSpc>
              <a:spcBef>
                <a:spcPts val="560"/>
              </a:spcBef>
              <a:spcAft>
                <a:spcPts val="0"/>
              </a:spcAft>
              <a:buSzPts val="1680"/>
              <a:buNone/>
            </a:pPr>
            <a:r>
              <a:t/>
            </a:r>
            <a:endParaRPr b="1" sz="2800"/>
          </a:p>
          <a:p>
            <a:pPr indent="-236220" lvl="0" marL="342900" rtl="0" algn="l">
              <a:lnSpc>
                <a:spcPct val="80000"/>
              </a:lnSpc>
              <a:spcBef>
                <a:spcPts val="560"/>
              </a:spcBef>
              <a:spcAft>
                <a:spcPts val="0"/>
              </a:spcAft>
              <a:buSzPts val="1680"/>
              <a:buNone/>
            </a:pPr>
            <a:r>
              <a:t/>
            </a:r>
            <a:endParaRPr b="1" sz="2800"/>
          </a:p>
          <a:p>
            <a:pPr indent="-342900" lvl="0" marL="342900" rtl="0" algn="l">
              <a:lnSpc>
                <a:spcPct val="80000"/>
              </a:lnSpc>
              <a:spcBef>
                <a:spcPts val="560"/>
              </a:spcBef>
              <a:spcAft>
                <a:spcPts val="0"/>
              </a:spcAft>
              <a:buSzPts val="1680"/>
              <a:buChar char="■"/>
            </a:pPr>
            <a:r>
              <a:rPr b="1" lang="en-US" sz="2800"/>
              <a:t>Definition 0.2</a:t>
            </a:r>
            <a:r>
              <a:rPr lang="en-US" sz="2800"/>
              <a:t>  The    -LMS algorithm is </a:t>
            </a:r>
            <a:r>
              <a:rPr lang="en-US" sz="2800" u="sng">
                <a:solidFill>
                  <a:srgbClr val="0000FF"/>
                </a:solidFill>
              </a:rPr>
              <a:t>convergent in the mean square</a:t>
            </a:r>
            <a:r>
              <a:rPr lang="en-US" sz="2800"/>
              <a:t> if the average of the squared error     approaches a constant as the Number of iterations</a:t>
            </a:r>
            <a:r>
              <a:rPr lang="en-US" sz="2800">
                <a:solidFill>
                  <a:srgbClr val="009900"/>
                </a:solidFill>
              </a:rPr>
              <a:t>, k</a:t>
            </a:r>
            <a:r>
              <a:rPr lang="en-US" sz="2800"/>
              <a:t>, approaches infinity:</a:t>
            </a:r>
            <a:endParaRPr sz="2800"/>
          </a:p>
        </p:txBody>
      </p:sp>
      <p:sp>
        <p:nvSpPr>
          <p:cNvPr id="1330" name="Google Shape;1330;p130"/>
          <p:cNvSpPr txBox="1"/>
          <p:nvPr>
            <p:ph type="title"/>
          </p:nvPr>
        </p:nvSpPr>
        <p:spPr>
          <a:xfrm>
            <a:off x="536575" y="304800"/>
            <a:ext cx="7851775"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(1)(1/2)</a:t>
            </a:r>
            <a:endParaRPr sz="4000"/>
          </a:p>
        </p:txBody>
      </p:sp>
      <p:sp>
        <p:nvSpPr>
          <p:cNvPr id="1331" name="Google Shape;1331;p130"/>
          <p:cNvSpPr txBox="1"/>
          <p:nvPr/>
        </p:nvSpPr>
        <p:spPr>
          <a:xfrm>
            <a:off x="2268538" y="2243138"/>
            <a:ext cx="184150"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Tahoma"/>
              <a:ea typeface="Tahoma"/>
              <a:cs typeface="Tahoma"/>
              <a:sym typeface="Tahoma"/>
            </a:endParaRPr>
          </a:p>
        </p:txBody>
      </p:sp>
      <p:pic>
        <p:nvPicPr>
          <p:cNvPr id="1332" name="Google Shape;1332;p130"/>
          <p:cNvPicPr preferRelativeResize="0"/>
          <p:nvPr/>
        </p:nvPicPr>
        <p:blipFill rotWithShape="1">
          <a:blip r:embed="rId3">
            <a:alphaModFix/>
          </a:blip>
          <a:srcRect b="0" l="0" r="0" t="0"/>
          <a:stretch/>
        </p:blipFill>
        <p:spPr>
          <a:xfrm>
            <a:off x="3635375" y="1989138"/>
            <a:ext cx="284163" cy="307975"/>
          </a:xfrm>
          <a:prstGeom prst="rect">
            <a:avLst/>
          </a:prstGeom>
          <a:noFill/>
          <a:ln>
            <a:noFill/>
          </a:ln>
        </p:spPr>
      </p:pic>
      <p:pic>
        <p:nvPicPr>
          <p:cNvPr id="1333" name="Google Shape;1333;p130"/>
          <p:cNvPicPr preferRelativeResize="0"/>
          <p:nvPr/>
        </p:nvPicPr>
        <p:blipFill rotWithShape="1">
          <a:blip r:embed="rId4">
            <a:alphaModFix/>
          </a:blip>
          <a:srcRect b="0" l="0" r="0" t="0"/>
          <a:stretch/>
        </p:blipFill>
        <p:spPr>
          <a:xfrm>
            <a:off x="7235825" y="2276475"/>
            <a:ext cx="366713" cy="412750"/>
          </a:xfrm>
          <a:prstGeom prst="rect">
            <a:avLst/>
          </a:prstGeom>
          <a:noFill/>
          <a:ln>
            <a:noFill/>
          </a:ln>
        </p:spPr>
      </p:pic>
      <p:pic>
        <p:nvPicPr>
          <p:cNvPr id="1334" name="Google Shape;1334;p130"/>
          <p:cNvPicPr preferRelativeResize="0"/>
          <p:nvPr/>
        </p:nvPicPr>
        <p:blipFill rotWithShape="1">
          <a:blip r:embed="rId5">
            <a:alphaModFix/>
          </a:blip>
          <a:srcRect b="0" l="0" r="0" t="0"/>
          <a:stretch/>
        </p:blipFill>
        <p:spPr>
          <a:xfrm>
            <a:off x="5435600" y="2636838"/>
            <a:ext cx="327025" cy="396875"/>
          </a:xfrm>
          <a:prstGeom prst="rect">
            <a:avLst/>
          </a:prstGeom>
          <a:noFill/>
          <a:ln>
            <a:noFill/>
          </a:ln>
        </p:spPr>
      </p:pic>
      <p:pic>
        <p:nvPicPr>
          <p:cNvPr id="1335" name="Google Shape;1335;p130"/>
          <p:cNvPicPr preferRelativeResize="0"/>
          <p:nvPr/>
        </p:nvPicPr>
        <p:blipFill rotWithShape="1">
          <a:blip r:embed="rId6">
            <a:alphaModFix/>
          </a:blip>
          <a:srcRect b="0" l="0" r="0" t="0"/>
          <a:stretch/>
        </p:blipFill>
        <p:spPr>
          <a:xfrm>
            <a:off x="971550" y="3500438"/>
            <a:ext cx="6078538" cy="877887"/>
          </a:xfrm>
          <a:prstGeom prst="rect">
            <a:avLst/>
          </a:prstGeom>
          <a:noFill/>
          <a:ln>
            <a:noFill/>
          </a:ln>
        </p:spPr>
      </p:pic>
      <p:pic>
        <p:nvPicPr>
          <p:cNvPr id="1336" name="Google Shape;1336;p130"/>
          <p:cNvPicPr preferRelativeResize="0"/>
          <p:nvPr/>
        </p:nvPicPr>
        <p:blipFill rotWithShape="1">
          <a:blip r:embed="rId3">
            <a:alphaModFix/>
          </a:blip>
          <a:srcRect b="0" l="0" r="0" t="0"/>
          <a:stretch/>
        </p:blipFill>
        <p:spPr>
          <a:xfrm>
            <a:off x="3635375" y="4724400"/>
            <a:ext cx="284163" cy="307975"/>
          </a:xfrm>
          <a:prstGeom prst="rect">
            <a:avLst/>
          </a:prstGeom>
          <a:noFill/>
          <a:ln>
            <a:noFill/>
          </a:ln>
        </p:spPr>
      </p:pic>
      <p:pic>
        <p:nvPicPr>
          <p:cNvPr id="1337" name="Google Shape;1337;p130"/>
          <p:cNvPicPr preferRelativeResize="0"/>
          <p:nvPr/>
        </p:nvPicPr>
        <p:blipFill rotWithShape="1">
          <a:blip r:embed="rId7">
            <a:alphaModFix/>
          </a:blip>
          <a:srcRect b="0" l="0" r="0" t="0"/>
          <a:stretch/>
        </p:blipFill>
        <p:spPr>
          <a:xfrm>
            <a:off x="8101013" y="4941888"/>
            <a:ext cx="349250" cy="484187"/>
          </a:xfrm>
          <a:prstGeom prst="rect">
            <a:avLst/>
          </a:prstGeom>
          <a:noFill/>
          <a:ln>
            <a:noFill/>
          </a:ln>
        </p:spPr>
      </p:pic>
      <p:pic>
        <p:nvPicPr>
          <p:cNvPr id="1338" name="Google Shape;1338;p130"/>
          <p:cNvPicPr preferRelativeResize="0"/>
          <p:nvPr/>
        </p:nvPicPr>
        <p:blipFill rotWithShape="1">
          <a:blip r:embed="rId8">
            <a:alphaModFix/>
          </a:blip>
          <a:srcRect b="0" l="0" r="0" t="0"/>
          <a:stretch/>
        </p:blipFill>
        <p:spPr>
          <a:xfrm>
            <a:off x="900113" y="6165850"/>
            <a:ext cx="6173787" cy="446088"/>
          </a:xfrm>
          <a:prstGeom prst="rect">
            <a:avLst/>
          </a:prstGeom>
          <a:noFill/>
          <a:ln>
            <a:noFill/>
          </a:ln>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3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44" name="Google Shape;1344;p131"/>
          <p:cNvSpPr txBox="1"/>
          <p:nvPr>
            <p:ph idx="1" type="body"/>
          </p:nvPr>
        </p:nvSpPr>
        <p:spPr>
          <a:xfrm>
            <a:off x="323850" y="2133600"/>
            <a:ext cx="7772400"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Convergence in the mean square is a stronger criterion than convergence in the mean. In this section we discuss convergence in the mean and merely state the result for convergence in the mean square. </a:t>
            </a:r>
            <a:endParaRPr/>
          </a:p>
        </p:txBody>
      </p:sp>
      <p:sp>
        <p:nvSpPr>
          <p:cNvPr id="1345" name="Google Shape;1345;p131"/>
          <p:cNvSpPr txBox="1"/>
          <p:nvPr>
            <p:ph type="title"/>
          </p:nvPr>
        </p:nvSpPr>
        <p:spPr>
          <a:xfrm>
            <a:off x="1116013" y="333375"/>
            <a:ext cx="7272337"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(1)(2/2)</a:t>
            </a:r>
            <a:endParaRPr sz="4000"/>
          </a:p>
        </p:txBody>
      </p:sp>
      <p:sp>
        <p:nvSpPr>
          <p:cNvPr id="1346" name="Google Shape;1346;p131"/>
          <p:cNvSpPr txBox="1"/>
          <p:nvPr/>
        </p:nvSpPr>
        <p:spPr>
          <a:xfrm>
            <a:off x="2268538" y="2243138"/>
            <a:ext cx="184150"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Tahoma"/>
              <a:ea typeface="Tahoma"/>
              <a:cs typeface="Tahoma"/>
              <a:sym typeface="Tahoma"/>
            </a:endParaRPr>
          </a:p>
        </p:txBody>
      </p:sp>
    </p:spTree>
  </p:cSld>
  <p:clrMapOvr>
    <a:masterClrMapping/>
  </p:clrMapOvr>
  <p:transition>
    <p:fade/>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3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52" name="Google Shape;1352;p132"/>
          <p:cNvSpPr txBox="1"/>
          <p:nvPr>
            <p:ph idx="1" type="body"/>
          </p:nvPr>
        </p:nvSpPr>
        <p:spPr>
          <a:xfrm>
            <a:off x="468313" y="2017713"/>
            <a:ext cx="8486775" cy="90646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Consider the μ-LMS weight update equation:</a:t>
            </a:r>
            <a:endParaRPr/>
          </a:p>
        </p:txBody>
      </p:sp>
      <p:sp>
        <p:nvSpPr>
          <p:cNvPr id="1353" name="Google Shape;1353;p132"/>
          <p:cNvSpPr txBox="1"/>
          <p:nvPr>
            <p:ph type="title"/>
          </p:nvPr>
        </p:nvSpPr>
        <p:spPr>
          <a:xfrm>
            <a:off x="1108075" y="333375"/>
            <a:ext cx="7135813"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(2)(1/2)</a:t>
            </a:r>
            <a:endParaRPr sz="4000"/>
          </a:p>
        </p:txBody>
      </p:sp>
      <p:sp>
        <p:nvSpPr>
          <p:cNvPr id="1354" name="Google Shape;1354;p132"/>
          <p:cNvSpPr txBox="1"/>
          <p:nvPr/>
        </p:nvSpPr>
        <p:spPr>
          <a:xfrm>
            <a:off x="1176338" y="620713"/>
            <a:ext cx="184150"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Tahoma"/>
              <a:ea typeface="Tahoma"/>
              <a:cs typeface="Tahoma"/>
              <a:sym typeface="Tahoma"/>
            </a:endParaRPr>
          </a:p>
        </p:txBody>
      </p:sp>
      <p:pic>
        <p:nvPicPr>
          <p:cNvPr id="1355" name="Google Shape;1355;p132"/>
          <p:cNvPicPr preferRelativeResize="0"/>
          <p:nvPr/>
        </p:nvPicPr>
        <p:blipFill rotWithShape="1">
          <a:blip r:embed="rId3">
            <a:alphaModFix/>
          </a:blip>
          <a:srcRect b="0" l="0" r="0" t="0"/>
          <a:stretch/>
        </p:blipFill>
        <p:spPr>
          <a:xfrm>
            <a:off x="971550" y="2781300"/>
            <a:ext cx="7704138" cy="2290763"/>
          </a:xfrm>
          <a:prstGeom prst="rect">
            <a:avLst/>
          </a:prstGeom>
          <a:noFill/>
          <a:ln>
            <a:noFill/>
          </a:ln>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3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61" name="Google Shape;1361;p133"/>
          <p:cNvSpPr txBox="1"/>
          <p:nvPr>
            <p:ph idx="1" type="body"/>
          </p:nvPr>
        </p:nvSpPr>
        <p:spPr>
          <a:xfrm>
            <a:off x="468313" y="2017713"/>
            <a:ext cx="8486775"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Taking the expectation of both sides of Eqn. (63) yields,</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342900" lvl="0" marL="342900" rtl="0" algn="l">
              <a:lnSpc>
                <a:spcPct val="80000"/>
              </a:lnSpc>
              <a:spcBef>
                <a:spcPts val="640"/>
              </a:spcBef>
              <a:spcAft>
                <a:spcPts val="0"/>
              </a:spcAft>
              <a:buSzPts val="1920"/>
              <a:buFont typeface="Noto Sans Symbols"/>
              <a:buNone/>
            </a:pPr>
            <a:r>
              <a:rPr lang="en-US"/>
              <a:t> where </a:t>
            </a:r>
            <a:r>
              <a:rPr lang="en-US">
                <a:solidFill>
                  <a:srgbClr val="009900"/>
                </a:solidFill>
              </a:rPr>
              <a:t>P</a:t>
            </a:r>
            <a:r>
              <a:rPr lang="en-US"/>
              <a:t> and</a:t>
            </a:r>
            <a:r>
              <a:rPr lang="en-US">
                <a:solidFill>
                  <a:srgbClr val="009900"/>
                </a:solidFill>
              </a:rPr>
              <a:t> R</a:t>
            </a:r>
            <a:r>
              <a:rPr lang="en-US"/>
              <a:t> are as already defined</a:t>
            </a:r>
            <a:endParaRPr/>
          </a:p>
        </p:txBody>
      </p:sp>
      <p:sp>
        <p:nvSpPr>
          <p:cNvPr id="1362" name="Google Shape;1362;p133"/>
          <p:cNvSpPr txBox="1"/>
          <p:nvPr>
            <p:ph type="title"/>
          </p:nvPr>
        </p:nvSpPr>
        <p:spPr>
          <a:xfrm>
            <a:off x="1108075" y="333375"/>
            <a:ext cx="7135813"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(2)(2/2)</a:t>
            </a:r>
            <a:endParaRPr sz="4000"/>
          </a:p>
        </p:txBody>
      </p:sp>
      <p:sp>
        <p:nvSpPr>
          <p:cNvPr id="1363" name="Google Shape;1363;p133"/>
          <p:cNvSpPr txBox="1"/>
          <p:nvPr/>
        </p:nvSpPr>
        <p:spPr>
          <a:xfrm>
            <a:off x="1176338" y="620713"/>
            <a:ext cx="184150" cy="5191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Tahoma"/>
              <a:ea typeface="Tahoma"/>
              <a:cs typeface="Tahoma"/>
              <a:sym typeface="Tahoma"/>
            </a:endParaRPr>
          </a:p>
        </p:txBody>
      </p:sp>
      <p:pic>
        <p:nvPicPr>
          <p:cNvPr id="1364" name="Google Shape;1364;p133"/>
          <p:cNvPicPr preferRelativeResize="0"/>
          <p:nvPr/>
        </p:nvPicPr>
        <p:blipFill rotWithShape="1">
          <a:blip r:embed="rId3">
            <a:alphaModFix/>
          </a:blip>
          <a:srcRect b="0" l="0" r="0" t="0"/>
          <a:stretch/>
        </p:blipFill>
        <p:spPr>
          <a:xfrm>
            <a:off x="971550" y="2924175"/>
            <a:ext cx="7704138" cy="1001713"/>
          </a:xfrm>
          <a:prstGeom prst="rect">
            <a:avLst/>
          </a:prstGeom>
          <a:noFill/>
          <a:ln>
            <a:noFill/>
          </a:ln>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3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70" name="Google Shape;1370;p134"/>
          <p:cNvSpPr txBox="1"/>
          <p:nvPr>
            <p:ph idx="1" type="body"/>
          </p:nvPr>
        </p:nvSpPr>
        <p:spPr>
          <a:xfrm>
            <a:off x="468313" y="2017713"/>
            <a:ext cx="8486775"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Appropriate substitution yields:</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342900" lvl="0" marL="342900" rtl="0" algn="l">
              <a:lnSpc>
                <a:spcPct val="80000"/>
              </a:lnSpc>
              <a:spcBef>
                <a:spcPts val="640"/>
              </a:spcBef>
              <a:spcAft>
                <a:spcPts val="0"/>
              </a:spcAft>
              <a:buSzPts val="1920"/>
              <a:buChar char="■"/>
            </a:pPr>
            <a:r>
              <a:rPr lang="en-US"/>
              <a:t>Pre-multiplication throughout by      results in:</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p:txBody>
      </p:sp>
      <p:sp>
        <p:nvSpPr>
          <p:cNvPr id="1371" name="Google Shape;1371;p13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(3)(1/2)</a:t>
            </a:r>
            <a:endParaRPr sz="4000"/>
          </a:p>
        </p:txBody>
      </p:sp>
      <p:pic>
        <p:nvPicPr>
          <p:cNvPr id="1372" name="Google Shape;1372;p134"/>
          <p:cNvPicPr preferRelativeResize="0"/>
          <p:nvPr/>
        </p:nvPicPr>
        <p:blipFill rotWithShape="1">
          <a:blip r:embed="rId3">
            <a:alphaModFix/>
          </a:blip>
          <a:srcRect b="0" l="0" r="0" t="0"/>
          <a:stretch/>
        </p:blipFill>
        <p:spPr>
          <a:xfrm>
            <a:off x="971550" y="2636838"/>
            <a:ext cx="7993063" cy="1939925"/>
          </a:xfrm>
          <a:prstGeom prst="rect">
            <a:avLst/>
          </a:prstGeom>
          <a:noFill/>
          <a:ln>
            <a:noFill/>
          </a:ln>
        </p:spPr>
      </p:pic>
      <p:pic>
        <p:nvPicPr>
          <p:cNvPr id="1373" name="Google Shape;1373;p134"/>
          <p:cNvPicPr preferRelativeResize="0"/>
          <p:nvPr/>
        </p:nvPicPr>
        <p:blipFill rotWithShape="1">
          <a:blip r:embed="rId4">
            <a:alphaModFix/>
          </a:blip>
          <a:srcRect b="0" l="0" r="0" t="0"/>
          <a:stretch/>
        </p:blipFill>
        <p:spPr>
          <a:xfrm>
            <a:off x="6372225" y="4508500"/>
            <a:ext cx="374650" cy="374650"/>
          </a:xfrm>
          <a:prstGeom prst="rect">
            <a:avLst/>
          </a:prstGeom>
          <a:noFill/>
          <a:ln>
            <a:noFill/>
          </a:ln>
        </p:spPr>
      </p:pic>
      <p:pic>
        <p:nvPicPr>
          <p:cNvPr id="1374" name="Google Shape;1374;p134"/>
          <p:cNvPicPr preferRelativeResize="0"/>
          <p:nvPr/>
        </p:nvPicPr>
        <p:blipFill rotWithShape="1">
          <a:blip r:embed="rId5">
            <a:alphaModFix/>
          </a:blip>
          <a:srcRect b="0" l="0" r="0" t="0"/>
          <a:stretch/>
        </p:blipFill>
        <p:spPr>
          <a:xfrm>
            <a:off x="971550" y="5084763"/>
            <a:ext cx="6272213" cy="400050"/>
          </a:xfrm>
          <a:prstGeom prst="rect">
            <a:avLst/>
          </a:prstGeom>
          <a:noFill/>
          <a:ln>
            <a:noFill/>
          </a:ln>
        </p:spPr>
      </p:pic>
    </p:spTree>
  </p:cSld>
  <p:clrMapOvr>
    <a:masterClrMapping/>
  </p:clrMapOvr>
  <p:transition>
    <p:fade/>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3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80" name="Google Shape;1380;p135"/>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And subtraction of        from both sides gives:  </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342900" lvl="0" marL="342900" rtl="0" algn="l">
              <a:lnSpc>
                <a:spcPct val="80000"/>
              </a:lnSpc>
              <a:spcBef>
                <a:spcPts val="640"/>
              </a:spcBef>
              <a:spcAft>
                <a:spcPts val="0"/>
              </a:spcAft>
              <a:buSzPts val="1920"/>
              <a:buChar char="■"/>
            </a:pPr>
            <a:r>
              <a:rPr lang="en-US"/>
              <a:t>We will re-write Eqn. (69) in familiar terms:</a:t>
            </a:r>
            <a:endParaRPr/>
          </a:p>
          <a:p>
            <a:pPr indent="-220980" lvl="0" marL="342900" rtl="0" algn="l">
              <a:lnSpc>
                <a:spcPct val="80000"/>
              </a:lnSpc>
              <a:spcBef>
                <a:spcPts val="640"/>
              </a:spcBef>
              <a:spcAft>
                <a:spcPts val="0"/>
              </a:spcAft>
              <a:buSzPts val="1920"/>
              <a:buNone/>
            </a:pPr>
            <a:r>
              <a:t/>
            </a:r>
            <a:endParaRPr/>
          </a:p>
        </p:txBody>
      </p:sp>
      <p:sp>
        <p:nvSpPr>
          <p:cNvPr id="1381" name="Google Shape;1381;p13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(3)(2/2)</a:t>
            </a:r>
            <a:endParaRPr sz="4000"/>
          </a:p>
        </p:txBody>
      </p:sp>
      <p:pic>
        <p:nvPicPr>
          <p:cNvPr id="1382" name="Google Shape;1382;p135"/>
          <p:cNvPicPr preferRelativeResize="0"/>
          <p:nvPr/>
        </p:nvPicPr>
        <p:blipFill rotWithShape="1">
          <a:blip r:embed="rId3">
            <a:alphaModFix/>
          </a:blip>
          <a:srcRect b="0" l="0" r="0" t="0"/>
          <a:stretch/>
        </p:blipFill>
        <p:spPr>
          <a:xfrm>
            <a:off x="4787900" y="2060575"/>
            <a:ext cx="533400" cy="349250"/>
          </a:xfrm>
          <a:prstGeom prst="rect">
            <a:avLst/>
          </a:prstGeom>
          <a:noFill/>
          <a:ln>
            <a:noFill/>
          </a:ln>
        </p:spPr>
      </p:pic>
      <p:pic>
        <p:nvPicPr>
          <p:cNvPr id="1383" name="Google Shape;1383;p135"/>
          <p:cNvPicPr preferRelativeResize="0"/>
          <p:nvPr/>
        </p:nvPicPr>
        <p:blipFill rotWithShape="1">
          <a:blip r:embed="rId4">
            <a:alphaModFix/>
          </a:blip>
          <a:srcRect b="0" l="0" r="0" t="0"/>
          <a:stretch/>
        </p:blipFill>
        <p:spPr>
          <a:xfrm>
            <a:off x="1619250" y="2924175"/>
            <a:ext cx="7129463" cy="1258888"/>
          </a:xfrm>
          <a:prstGeom prst="rect">
            <a:avLst/>
          </a:prstGeom>
          <a:noFill/>
          <a:ln>
            <a:noFill/>
          </a:ln>
        </p:spPr>
      </p:pic>
      <p:pic>
        <p:nvPicPr>
          <p:cNvPr id="1384" name="Google Shape;1384;p135"/>
          <p:cNvPicPr preferRelativeResize="0"/>
          <p:nvPr/>
        </p:nvPicPr>
        <p:blipFill rotWithShape="1">
          <a:blip r:embed="rId5">
            <a:alphaModFix/>
          </a:blip>
          <a:srcRect b="0" l="0" r="0" t="0"/>
          <a:stretch/>
        </p:blipFill>
        <p:spPr>
          <a:xfrm>
            <a:off x="1763713" y="4941888"/>
            <a:ext cx="6696075" cy="476250"/>
          </a:xfrm>
          <a:prstGeom prst="rect">
            <a:avLst/>
          </a:prstGeom>
          <a:noFill/>
          <a:ln>
            <a:noFill/>
          </a:ln>
        </p:spPr>
      </p:pic>
    </p:spTree>
  </p:cSld>
  <p:clrMapOvr>
    <a:masterClrMapping/>
  </p:clrMapOvr>
  <p:transition>
    <p:fade/>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3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390" name="Google Shape;1390;p136"/>
          <p:cNvSpPr txBox="1"/>
          <p:nvPr>
            <p:ph idx="1" type="body"/>
          </p:nvPr>
        </p:nvSpPr>
        <p:spPr>
          <a:xfrm>
            <a:off x="539750" y="2017713"/>
            <a:ext cx="841533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Font typeface="Noto Sans Symbols"/>
              <a:buNone/>
            </a:pPr>
            <a:r>
              <a:rPr lang="en-US"/>
              <a:t>And</a:t>
            </a:r>
            <a:endParaRPr/>
          </a:p>
          <a:p>
            <a:pPr indent="-220980" lvl="0" marL="342900" rtl="0" algn="l">
              <a:lnSpc>
                <a:spcPct val="80000"/>
              </a:lnSpc>
              <a:spcBef>
                <a:spcPts val="640"/>
              </a:spcBef>
              <a:spcAft>
                <a:spcPts val="0"/>
              </a:spcAft>
              <a:buSzPts val="1920"/>
              <a:buNone/>
            </a:pPr>
            <a:r>
              <a:t/>
            </a:r>
            <a:endParaRPr/>
          </a:p>
          <a:p>
            <a:pPr indent="-342900" lvl="0" marL="342900" rtl="0" algn="l">
              <a:lnSpc>
                <a:spcPct val="80000"/>
              </a:lnSpc>
              <a:spcBef>
                <a:spcPts val="640"/>
              </a:spcBef>
              <a:spcAft>
                <a:spcPts val="0"/>
              </a:spcAft>
              <a:buSzPts val="1920"/>
              <a:buFont typeface="Noto Sans Symbols"/>
              <a:buNone/>
            </a:pPr>
            <a:r>
              <a:t/>
            </a:r>
            <a:endParaRPr/>
          </a:p>
          <a:p>
            <a:pPr indent="-342900" lvl="0" marL="342900" rtl="0" algn="l">
              <a:lnSpc>
                <a:spcPct val="80000"/>
              </a:lnSpc>
              <a:spcBef>
                <a:spcPts val="640"/>
              </a:spcBef>
              <a:spcAft>
                <a:spcPts val="0"/>
              </a:spcAft>
              <a:buSzPts val="1920"/>
              <a:buFont typeface="Noto Sans Symbols"/>
              <a:buNone/>
            </a:pPr>
            <a:r>
              <a:rPr lang="en-US"/>
              <a:t>where                     and              . Eqn. (71) represents a set of </a:t>
            </a:r>
            <a:r>
              <a:rPr lang="en-US">
                <a:solidFill>
                  <a:srgbClr val="009900"/>
                </a:solidFill>
              </a:rPr>
              <a:t>n+1</a:t>
            </a:r>
            <a:r>
              <a:rPr i="1" lang="en-US"/>
              <a:t>Decoupled difference equations</a:t>
            </a:r>
            <a:r>
              <a:rPr lang="en-US"/>
              <a:t> : </a:t>
            </a:r>
            <a:endParaRPr/>
          </a:p>
        </p:txBody>
      </p:sp>
      <p:sp>
        <p:nvSpPr>
          <p:cNvPr id="1391" name="Google Shape;1391;p13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(4)(1/2)</a:t>
            </a:r>
            <a:endParaRPr sz="4000"/>
          </a:p>
        </p:txBody>
      </p:sp>
      <p:pic>
        <p:nvPicPr>
          <p:cNvPr id="1392" name="Google Shape;1392;p136"/>
          <p:cNvPicPr preferRelativeResize="0"/>
          <p:nvPr/>
        </p:nvPicPr>
        <p:blipFill rotWithShape="1">
          <a:blip r:embed="rId3">
            <a:alphaModFix/>
          </a:blip>
          <a:srcRect b="0" l="0" r="0" t="0"/>
          <a:stretch/>
        </p:blipFill>
        <p:spPr>
          <a:xfrm>
            <a:off x="1116013" y="2492375"/>
            <a:ext cx="6769100" cy="504825"/>
          </a:xfrm>
          <a:prstGeom prst="rect">
            <a:avLst/>
          </a:prstGeom>
          <a:noFill/>
          <a:ln>
            <a:noFill/>
          </a:ln>
        </p:spPr>
      </p:pic>
      <p:pic>
        <p:nvPicPr>
          <p:cNvPr id="1393" name="Google Shape;1393;p136"/>
          <p:cNvPicPr preferRelativeResize="0"/>
          <p:nvPr/>
        </p:nvPicPr>
        <p:blipFill rotWithShape="1">
          <a:blip r:embed="rId4">
            <a:alphaModFix/>
          </a:blip>
          <a:srcRect b="0" l="0" r="0" t="0"/>
          <a:stretch/>
        </p:blipFill>
        <p:spPr>
          <a:xfrm>
            <a:off x="1835150" y="3500438"/>
            <a:ext cx="1657350" cy="434975"/>
          </a:xfrm>
          <a:prstGeom prst="rect">
            <a:avLst/>
          </a:prstGeom>
          <a:noFill/>
          <a:ln>
            <a:noFill/>
          </a:ln>
        </p:spPr>
      </p:pic>
      <p:pic>
        <p:nvPicPr>
          <p:cNvPr id="1394" name="Google Shape;1394;p136"/>
          <p:cNvPicPr preferRelativeResize="0"/>
          <p:nvPr/>
        </p:nvPicPr>
        <p:blipFill rotWithShape="1">
          <a:blip r:embed="rId5">
            <a:alphaModFix/>
          </a:blip>
          <a:srcRect b="0" l="0" r="0" t="0"/>
          <a:stretch/>
        </p:blipFill>
        <p:spPr>
          <a:xfrm>
            <a:off x="4500563" y="3500438"/>
            <a:ext cx="1150937" cy="458787"/>
          </a:xfrm>
          <a:prstGeom prst="rect">
            <a:avLst/>
          </a:prstGeom>
          <a:noFill/>
          <a:ln>
            <a:noFill/>
          </a:ln>
        </p:spPr>
      </p:pic>
      <p:pic>
        <p:nvPicPr>
          <p:cNvPr id="1395" name="Google Shape;1395;p136"/>
          <p:cNvPicPr preferRelativeResize="0"/>
          <p:nvPr/>
        </p:nvPicPr>
        <p:blipFill rotWithShape="1">
          <a:blip r:embed="rId6">
            <a:alphaModFix/>
          </a:blip>
          <a:srcRect b="0" l="0" r="0" t="0"/>
          <a:stretch/>
        </p:blipFill>
        <p:spPr>
          <a:xfrm>
            <a:off x="827088" y="4868863"/>
            <a:ext cx="7416800" cy="569912"/>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227" name="Google Shape;227;p2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Supervised Learning(1/2)</a:t>
            </a:r>
            <a:endParaRPr/>
          </a:p>
        </p:txBody>
      </p:sp>
      <p:sp>
        <p:nvSpPr>
          <p:cNvPr id="228" name="Google Shape;228;p29"/>
          <p:cNvSpPr txBox="1"/>
          <p:nvPr>
            <p:ph idx="1" type="body"/>
          </p:nvPr>
        </p:nvSpPr>
        <p:spPr>
          <a:xfrm>
            <a:off x="107950" y="1989138"/>
            <a:ext cx="4103688" cy="48688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Data comprises a set of discrete samples </a:t>
            </a:r>
            <a:endParaRPr/>
          </a:p>
          <a:p>
            <a:pPr indent="-342900" lvl="0" marL="342900" rtl="0" algn="l">
              <a:spcBef>
                <a:spcPts val="640"/>
              </a:spcBef>
              <a:spcAft>
                <a:spcPts val="0"/>
              </a:spcAft>
              <a:buSzPts val="1920"/>
              <a:buFont typeface="Noto Sans Symbols"/>
              <a:buNone/>
            </a:pPr>
            <a:r>
              <a:t/>
            </a:r>
            <a:endParaRPr/>
          </a:p>
          <a:p>
            <a:pPr indent="-342900" lvl="0" marL="342900" rtl="0" algn="l">
              <a:spcBef>
                <a:spcPts val="640"/>
              </a:spcBef>
              <a:spcAft>
                <a:spcPts val="0"/>
              </a:spcAft>
              <a:buSzPts val="1920"/>
              <a:buFont typeface="Noto Sans Symbols"/>
              <a:buNone/>
            </a:pPr>
            <a:r>
              <a:rPr lang="en-US"/>
              <a:t>	drawn from the pattern space where each sample relates an input vector </a:t>
            </a:r>
            <a:r>
              <a:rPr lang="en-US">
                <a:solidFill>
                  <a:srgbClr val="009900"/>
                </a:solidFill>
              </a:rPr>
              <a:t>X</a:t>
            </a:r>
            <a:r>
              <a:rPr baseline="-25000" lang="en-US">
                <a:solidFill>
                  <a:srgbClr val="009900"/>
                </a:solidFill>
              </a:rPr>
              <a:t>k </a:t>
            </a:r>
            <a:r>
              <a:rPr lang="en-US">
                <a:solidFill>
                  <a:srgbClr val="009900"/>
                </a:solidFill>
              </a:rPr>
              <a:t>∈ R</a:t>
            </a:r>
            <a:r>
              <a:rPr baseline="30000" lang="en-US">
                <a:solidFill>
                  <a:srgbClr val="009900"/>
                </a:solidFill>
              </a:rPr>
              <a:t>n</a:t>
            </a:r>
            <a:r>
              <a:rPr baseline="30000" lang="en-US"/>
              <a:t> </a:t>
            </a:r>
            <a:r>
              <a:rPr lang="en-US"/>
              <a:t>to an output vector </a:t>
            </a:r>
            <a:r>
              <a:rPr lang="en-US">
                <a:solidFill>
                  <a:srgbClr val="009900"/>
                </a:solidFill>
              </a:rPr>
              <a:t>D</a:t>
            </a:r>
            <a:r>
              <a:rPr baseline="-25000" lang="en-US">
                <a:solidFill>
                  <a:srgbClr val="009900"/>
                </a:solidFill>
              </a:rPr>
              <a:t>k </a:t>
            </a:r>
            <a:r>
              <a:rPr lang="en-US">
                <a:solidFill>
                  <a:srgbClr val="009900"/>
                </a:solidFill>
              </a:rPr>
              <a:t>∈ R</a:t>
            </a:r>
            <a:r>
              <a:rPr baseline="30000" lang="en-US">
                <a:solidFill>
                  <a:srgbClr val="009900"/>
                </a:solidFill>
              </a:rPr>
              <a:t>p</a:t>
            </a:r>
            <a:r>
              <a:rPr lang="en-US"/>
              <a:t>.</a:t>
            </a:r>
            <a:endParaRPr/>
          </a:p>
          <a:p>
            <a:pPr indent="-220980" lvl="0" marL="342900" rtl="0" algn="l">
              <a:spcBef>
                <a:spcPts val="640"/>
              </a:spcBef>
              <a:spcAft>
                <a:spcPts val="0"/>
              </a:spcAft>
              <a:buSzPts val="1920"/>
              <a:buNone/>
            </a:pPr>
            <a:r>
              <a:t/>
            </a:r>
            <a:endParaRPr/>
          </a:p>
        </p:txBody>
      </p:sp>
      <p:pic>
        <p:nvPicPr>
          <p:cNvPr id="229" name="Google Shape;229;p29"/>
          <p:cNvPicPr preferRelativeResize="0"/>
          <p:nvPr>
            <p:ph idx="2" type="body"/>
          </p:nvPr>
        </p:nvPicPr>
        <p:blipFill rotWithShape="1">
          <a:blip r:embed="rId3">
            <a:alphaModFix/>
          </a:blip>
          <a:srcRect b="0" l="0" r="0" t="0"/>
          <a:stretch/>
        </p:blipFill>
        <p:spPr>
          <a:xfrm>
            <a:off x="4279900" y="2759075"/>
            <a:ext cx="4597400" cy="2881313"/>
          </a:xfrm>
          <a:prstGeom prst="rect">
            <a:avLst/>
          </a:prstGeom>
          <a:noFill/>
          <a:ln cap="flat" cmpd="sng" w="19050">
            <a:solidFill>
              <a:srgbClr val="993366"/>
            </a:solidFill>
            <a:prstDash val="solid"/>
            <a:miter lim="800000"/>
            <a:headEnd len="sm" w="sm" type="none"/>
            <a:tailEnd len="sm" w="sm" type="none"/>
          </a:ln>
        </p:spPr>
      </p:pic>
      <p:pic>
        <p:nvPicPr>
          <p:cNvPr id="230" name="Google Shape;230;p29"/>
          <p:cNvPicPr preferRelativeResize="0"/>
          <p:nvPr/>
        </p:nvPicPr>
        <p:blipFill rotWithShape="1">
          <a:blip r:embed="rId4">
            <a:alphaModFix/>
          </a:blip>
          <a:srcRect b="0" l="0" r="0" t="0"/>
          <a:stretch/>
        </p:blipFill>
        <p:spPr>
          <a:xfrm>
            <a:off x="539750" y="3068638"/>
            <a:ext cx="2447925" cy="593725"/>
          </a:xfrm>
          <a:prstGeom prst="rect">
            <a:avLst/>
          </a:prstGeom>
          <a:noFill/>
          <a:ln>
            <a:noFill/>
          </a:ln>
        </p:spPr>
      </p:pic>
      <p:sp>
        <p:nvSpPr>
          <p:cNvPr id="231" name="Google Shape;231;p29"/>
          <p:cNvSpPr txBox="1"/>
          <p:nvPr/>
        </p:nvSpPr>
        <p:spPr>
          <a:xfrm>
            <a:off x="4805363" y="1978025"/>
            <a:ext cx="3927475" cy="701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Comic Sans MS"/>
                <a:ea typeface="Comic Sans MS"/>
                <a:cs typeface="Comic Sans MS"/>
                <a:sym typeface="Comic Sans MS"/>
              </a:rPr>
              <a:t>An example function described </a:t>
            </a:r>
            <a:endParaRPr/>
          </a:p>
          <a:p>
            <a:pPr indent="0" lvl="0" marL="0" marR="0" rtl="0" algn="l">
              <a:spcBef>
                <a:spcPts val="0"/>
              </a:spcBef>
              <a:spcAft>
                <a:spcPts val="0"/>
              </a:spcAft>
              <a:buNone/>
            </a:pPr>
            <a:r>
              <a:rPr b="0" i="0" lang="en-US" sz="2000" u="none" cap="none" strike="noStrike">
                <a:solidFill>
                  <a:schemeClr val="dk1"/>
                </a:solidFill>
                <a:latin typeface="Comic Sans MS"/>
                <a:ea typeface="Comic Sans MS"/>
                <a:cs typeface="Comic Sans MS"/>
                <a:sym typeface="Comic Sans MS"/>
              </a:rPr>
              <a:t>by a set of noisy data points</a:t>
            </a:r>
            <a:endParaRPr/>
          </a:p>
        </p:txBody>
      </p:sp>
    </p:spTree>
  </p:cSld>
  <p:clrMapOvr>
    <a:masterClrMapping/>
  </p:clrMapOvr>
  <p:transition>
    <p:fade/>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3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401" name="Google Shape;1401;p137"/>
          <p:cNvSpPr txBox="1"/>
          <p:nvPr>
            <p:ph idx="1" type="body"/>
          </p:nvPr>
        </p:nvSpPr>
        <p:spPr>
          <a:xfrm>
            <a:off x="539750" y="2017713"/>
            <a:ext cx="841533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Font typeface="Noto Sans Symbols"/>
              <a:buNone/>
            </a:pPr>
            <a:r>
              <a:rPr lang="en-US"/>
              <a:t>Recursive application of Eqn. (72) yields,</a:t>
            </a:r>
            <a:endParaRPr/>
          </a:p>
          <a:p>
            <a:pPr indent="-220980" lvl="0" marL="342900" rtl="0" algn="l">
              <a:lnSpc>
                <a:spcPct val="80000"/>
              </a:lnSpc>
              <a:spcBef>
                <a:spcPts val="640"/>
              </a:spcBef>
              <a:spcAft>
                <a:spcPts val="0"/>
              </a:spcAft>
              <a:buSzPts val="1920"/>
              <a:buNone/>
            </a:pPr>
            <a:r>
              <a:t/>
            </a:r>
            <a:endParaRPr/>
          </a:p>
          <a:p>
            <a:pPr indent="-220980" lvl="0" marL="342900" rtl="0" algn="l">
              <a:lnSpc>
                <a:spcPct val="80000"/>
              </a:lnSpc>
              <a:spcBef>
                <a:spcPts val="640"/>
              </a:spcBef>
              <a:spcAft>
                <a:spcPts val="0"/>
              </a:spcAft>
              <a:buSzPts val="1920"/>
              <a:buNone/>
            </a:pPr>
            <a:r>
              <a:t/>
            </a:r>
            <a:endParaRPr/>
          </a:p>
          <a:p>
            <a:pPr indent="-342900" lvl="0" marL="342900" rtl="0" algn="l">
              <a:lnSpc>
                <a:spcPct val="80000"/>
              </a:lnSpc>
              <a:spcBef>
                <a:spcPts val="640"/>
              </a:spcBef>
              <a:spcAft>
                <a:spcPts val="0"/>
              </a:spcAft>
              <a:buSzPts val="1920"/>
              <a:buChar char="■"/>
            </a:pPr>
            <a:r>
              <a:rPr lang="en-US"/>
              <a:t>To ensure convergence in the mean,           as                                		since this condition requires that the deviation of           from      should tend to 0.</a:t>
            </a:r>
            <a:endParaRPr/>
          </a:p>
        </p:txBody>
      </p:sp>
      <p:sp>
        <p:nvSpPr>
          <p:cNvPr id="1402" name="Google Shape;1402;p13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(4)(2/2)</a:t>
            </a:r>
            <a:endParaRPr sz="4000"/>
          </a:p>
        </p:txBody>
      </p:sp>
      <p:pic>
        <p:nvPicPr>
          <p:cNvPr id="1403" name="Google Shape;1403;p137"/>
          <p:cNvPicPr preferRelativeResize="0"/>
          <p:nvPr/>
        </p:nvPicPr>
        <p:blipFill rotWithShape="1">
          <a:blip r:embed="rId3">
            <a:alphaModFix/>
          </a:blip>
          <a:srcRect b="0" l="0" r="0" t="0"/>
          <a:stretch/>
        </p:blipFill>
        <p:spPr>
          <a:xfrm>
            <a:off x="827088" y="2492375"/>
            <a:ext cx="7777162" cy="603250"/>
          </a:xfrm>
          <a:prstGeom prst="rect">
            <a:avLst/>
          </a:prstGeom>
          <a:noFill/>
          <a:ln>
            <a:noFill/>
          </a:ln>
        </p:spPr>
      </p:pic>
      <p:pic>
        <p:nvPicPr>
          <p:cNvPr id="1404" name="Google Shape;1404;p137"/>
          <p:cNvPicPr preferRelativeResize="0"/>
          <p:nvPr/>
        </p:nvPicPr>
        <p:blipFill rotWithShape="1">
          <a:blip r:embed="rId4">
            <a:alphaModFix/>
          </a:blip>
          <a:srcRect b="0" l="0" r="0" t="0"/>
          <a:stretch/>
        </p:blipFill>
        <p:spPr>
          <a:xfrm>
            <a:off x="6877050" y="3429000"/>
            <a:ext cx="1008063" cy="442913"/>
          </a:xfrm>
          <a:prstGeom prst="rect">
            <a:avLst/>
          </a:prstGeom>
          <a:noFill/>
          <a:ln>
            <a:noFill/>
          </a:ln>
        </p:spPr>
      </p:pic>
      <p:pic>
        <p:nvPicPr>
          <p:cNvPr id="1405" name="Google Shape;1405;p137"/>
          <p:cNvPicPr preferRelativeResize="0"/>
          <p:nvPr/>
        </p:nvPicPr>
        <p:blipFill rotWithShape="1">
          <a:blip r:embed="rId5">
            <a:alphaModFix/>
          </a:blip>
          <a:srcRect b="0" l="0" r="0" t="0"/>
          <a:stretch/>
        </p:blipFill>
        <p:spPr>
          <a:xfrm>
            <a:off x="1476375" y="3933825"/>
            <a:ext cx="823913" cy="320675"/>
          </a:xfrm>
          <a:prstGeom prst="rect">
            <a:avLst/>
          </a:prstGeom>
          <a:noFill/>
          <a:ln>
            <a:noFill/>
          </a:ln>
        </p:spPr>
      </p:pic>
      <p:pic>
        <p:nvPicPr>
          <p:cNvPr id="1406" name="Google Shape;1406;p137"/>
          <p:cNvPicPr preferRelativeResize="0"/>
          <p:nvPr/>
        </p:nvPicPr>
        <p:blipFill rotWithShape="1">
          <a:blip r:embed="rId6">
            <a:alphaModFix/>
          </a:blip>
          <a:srcRect b="0" l="0" r="0" t="0"/>
          <a:stretch/>
        </p:blipFill>
        <p:spPr>
          <a:xfrm>
            <a:off x="3132138" y="4365625"/>
            <a:ext cx="601662" cy="338138"/>
          </a:xfrm>
          <a:prstGeom prst="rect">
            <a:avLst/>
          </a:prstGeom>
          <a:noFill/>
          <a:ln>
            <a:noFill/>
          </a:ln>
        </p:spPr>
      </p:pic>
      <p:pic>
        <p:nvPicPr>
          <p:cNvPr id="1407" name="Google Shape;1407;p137"/>
          <p:cNvPicPr preferRelativeResize="0"/>
          <p:nvPr/>
        </p:nvPicPr>
        <p:blipFill rotWithShape="1">
          <a:blip r:embed="rId7">
            <a:alphaModFix/>
          </a:blip>
          <a:srcRect b="0" l="0" r="0" t="0"/>
          <a:stretch/>
        </p:blipFill>
        <p:spPr>
          <a:xfrm>
            <a:off x="4932363" y="4365625"/>
            <a:ext cx="327025" cy="396875"/>
          </a:xfrm>
          <a:prstGeom prst="rect">
            <a:avLst/>
          </a:prstGeom>
          <a:noFill/>
          <a:ln>
            <a:noFill/>
          </a:ln>
        </p:spPr>
      </p:pic>
    </p:spTree>
  </p:cSld>
  <p:clrMapOvr>
    <a:masterClrMapping/>
  </p:clrMapOvr>
  <p:transition>
    <p:fade/>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3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413" name="Google Shape;1413;p138"/>
          <p:cNvSpPr txBox="1"/>
          <p:nvPr>
            <p:ph idx="1" type="body"/>
          </p:nvPr>
        </p:nvSpPr>
        <p:spPr>
          <a:xfrm>
            <a:off x="323850" y="2017713"/>
            <a:ext cx="8631238"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Therefore from Eqn. (73):</a:t>
            </a:r>
            <a:endParaRPr/>
          </a:p>
          <a:p>
            <a:pPr indent="-220980" lvl="0" marL="342900" rtl="0" algn="l">
              <a:lnSpc>
                <a:spcPct val="90000"/>
              </a:lnSpc>
              <a:spcBef>
                <a:spcPts val="640"/>
              </a:spcBef>
              <a:spcAft>
                <a:spcPts val="0"/>
              </a:spcAft>
              <a:buSzPts val="1920"/>
              <a:buNone/>
            </a:pPr>
            <a:r>
              <a:t/>
            </a:r>
            <a:endParaRPr/>
          </a:p>
          <a:p>
            <a:pPr indent="-342900" lvl="0" marL="342900" rtl="0" algn="l">
              <a:lnSpc>
                <a:spcPct val="90000"/>
              </a:lnSpc>
              <a:spcBef>
                <a:spcPts val="640"/>
              </a:spcBef>
              <a:spcAft>
                <a:spcPts val="0"/>
              </a:spcAft>
              <a:buSzPts val="1920"/>
              <a:buChar char="■"/>
            </a:pPr>
            <a:r>
              <a:rPr lang="en-US"/>
              <a:t>If this condition is satisfied for the largest eigenvalue        then it will be satisfied for all other eigenvalues. We therefore conclude that if</a:t>
            </a:r>
            <a:endParaRPr/>
          </a:p>
          <a:p>
            <a:pPr indent="-220980" lvl="0" marL="342900" rtl="0" algn="l">
              <a:lnSpc>
                <a:spcPct val="90000"/>
              </a:lnSpc>
              <a:spcBef>
                <a:spcPts val="640"/>
              </a:spcBef>
              <a:spcAft>
                <a:spcPts val="0"/>
              </a:spcAft>
              <a:buSzPts val="1920"/>
              <a:buNone/>
            </a:pPr>
            <a:r>
              <a:t/>
            </a:r>
            <a:endParaRPr/>
          </a:p>
          <a:p>
            <a:pPr indent="-342900" lvl="0" marL="342900" rtl="0" algn="l">
              <a:lnSpc>
                <a:spcPct val="90000"/>
              </a:lnSpc>
              <a:spcBef>
                <a:spcPts val="640"/>
              </a:spcBef>
              <a:spcAft>
                <a:spcPts val="0"/>
              </a:spcAft>
              <a:buSzPts val="1920"/>
              <a:buFont typeface="Noto Sans Symbols"/>
              <a:buNone/>
            </a:pPr>
            <a:r>
              <a:t/>
            </a:r>
            <a:endParaRPr/>
          </a:p>
          <a:p>
            <a:pPr indent="-342900" lvl="0" marL="342900" rtl="0" algn="l">
              <a:lnSpc>
                <a:spcPct val="90000"/>
              </a:lnSpc>
              <a:spcBef>
                <a:spcPts val="640"/>
              </a:spcBef>
              <a:spcAft>
                <a:spcPts val="0"/>
              </a:spcAft>
              <a:buSzPts val="1920"/>
              <a:buFont typeface="Noto Sans Symbols"/>
              <a:buNone/>
            </a:pPr>
            <a:r>
              <a:rPr lang="en-US"/>
              <a:t>	then the μ-LMS algorithm is convergent in the mean.</a:t>
            </a:r>
            <a:endParaRPr/>
          </a:p>
        </p:txBody>
      </p:sp>
      <p:sp>
        <p:nvSpPr>
          <p:cNvPr id="1414" name="Google Shape;1414;p13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(5)(1/2)</a:t>
            </a:r>
            <a:endParaRPr sz="4000"/>
          </a:p>
        </p:txBody>
      </p:sp>
      <p:pic>
        <p:nvPicPr>
          <p:cNvPr id="1415" name="Google Shape;1415;p138"/>
          <p:cNvPicPr preferRelativeResize="0"/>
          <p:nvPr/>
        </p:nvPicPr>
        <p:blipFill rotWithShape="1">
          <a:blip r:embed="rId3">
            <a:alphaModFix/>
          </a:blip>
          <a:srcRect b="0" l="0" r="0" t="0"/>
          <a:stretch/>
        </p:blipFill>
        <p:spPr>
          <a:xfrm>
            <a:off x="827088" y="2565400"/>
            <a:ext cx="7777162" cy="500063"/>
          </a:xfrm>
          <a:prstGeom prst="rect">
            <a:avLst/>
          </a:prstGeom>
          <a:noFill/>
          <a:ln>
            <a:noFill/>
          </a:ln>
        </p:spPr>
      </p:pic>
      <p:pic>
        <p:nvPicPr>
          <p:cNvPr id="1416" name="Google Shape;1416;p138"/>
          <p:cNvPicPr preferRelativeResize="0"/>
          <p:nvPr/>
        </p:nvPicPr>
        <p:blipFill rotWithShape="1">
          <a:blip r:embed="rId4">
            <a:alphaModFix/>
          </a:blip>
          <a:srcRect b="0" l="0" r="0" t="0"/>
          <a:stretch/>
        </p:blipFill>
        <p:spPr>
          <a:xfrm>
            <a:off x="2700338" y="3573463"/>
            <a:ext cx="571500" cy="447675"/>
          </a:xfrm>
          <a:prstGeom prst="rect">
            <a:avLst/>
          </a:prstGeom>
          <a:noFill/>
          <a:ln>
            <a:noFill/>
          </a:ln>
        </p:spPr>
      </p:pic>
      <p:pic>
        <p:nvPicPr>
          <p:cNvPr id="1417" name="Google Shape;1417;p138"/>
          <p:cNvPicPr preferRelativeResize="0"/>
          <p:nvPr/>
        </p:nvPicPr>
        <p:blipFill rotWithShape="1">
          <a:blip r:embed="rId5">
            <a:alphaModFix/>
          </a:blip>
          <a:srcRect b="0" l="0" r="0" t="0"/>
          <a:stretch/>
        </p:blipFill>
        <p:spPr>
          <a:xfrm>
            <a:off x="900113" y="4508500"/>
            <a:ext cx="6767512" cy="863600"/>
          </a:xfrm>
          <a:prstGeom prst="rect">
            <a:avLst/>
          </a:prstGeom>
          <a:noFill/>
          <a:ln>
            <a:noFill/>
          </a:ln>
        </p:spPr>
      </p:pic>
    </p:spTree>
  </p:cSld>
  <p:clrMapOvr>
    <a:masterClrMapping/>
  </p:clrMapOvr>
  <p:transition>
    <p:fade/>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3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423" name="Google Shape;1423;p139"/>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Further, since </a:t>
            </a:r>
            <a:r>
              <a:rPr lang="en-US">
                <a:solidFill>
                  <a:schemeClr val="hlink"/>
                </a:solidFill>
              </a:rPr>
              <a:t>tr</a:t>
            </a:r>
            <a:r>
              <a:rPr lang="en-US"/>
              <a:t>      </a:t>
            </a:r>
            <a:r>
              <a:rPr lang="en-US">
                <a:solidFill>
                  <a:schemeClr val="hlink"/>
                </a:solidFill>
              </a:rPr>
              <a:t>=</a:t>
            </a:r>
            <a:r>
              <a:rPr lang="en-US"/>
              <a:t>                (where </a:t>
            </a:r>
            <a:r>
              <a:rPr lang="en-US">
                <a:solidFill>
                  <a:srgbClr val="009900"/>
                </a:solidFill>
              </a:rPr>
              <a:t>tr</a:t>
            </a:r>
            <a:r>
              <a:rPr lang="en-US">
                <a:solidFill>
                  <a:schemeClr val="hlink"/>
                </a:solidFill>
              </a:rPr>
              <a:t>     </a:t>
            </a:r>
            <a:r>
              <a:rPr lang="en-US"/>
              <a:t>  is the trace of </a:t>
            </a:r>
            <a:r>
              <a:rPr lang="en-US">
                <a:solidFill>
                  <a:srgbClr val="009900"/>
                </a:solidFill>
              </a:rPr>
              <a:t>R</a:t>
            </a:r>
            <a:r>
              <a:rPr lang="en-US"/>
              <a:t>) convergence is assured if </a:t>
            </a:r>
            <a:endParaRPr/>
          </a:p>
          <a:p>
            <a:pPr indent="-220980" lvl="0" marL="342900" rtl="0" algn="l">
              <a:lnSpc>
                <a:spcPct val="90000"/>
              </a:lnSpc>
              <a:spcBef>
                <a:spcPts val="640"/>
              </a:spcBef>
              <a:spcAft>
                <a:spcPts val="0"/>
              </a:spcAft>
              <a:buSzPts val="1920"/>
              <a:buNone/>
            </a:pPr>
            <a:r>
              <a:t/>
            </a:r>
            <a:endParaRPr/>
          </a:p>
        </p:txBody>
      </p:sp>
      <p:sp>
        <p:nvSpPr>
          <p:cNvPr id="1424" name="Google Shape;1424;p13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μ-LMS Algorithm:</a:t>
            </a:r>
            <a:br>
              <a:rPr lang="en-US" sz="4000"/>
            </a:br>
            <a:r>
              <a:rPr lang="en-US" sz="4000"/>
              <a:t>Convergence in the Mean (5)(2/2)</a:t>
            </a:r>
            <a:endParaRPr sz="4000"/>
          </a:p>
        </p:txBody>
      </p:sp>
      <p:pic>
        <p:nvPicPr>
          <p:cNvPr id="1425" name="Google Shape;1425;p139"/>
          <p:cNvPicPr preferRelativeResize="0"/>
          <p:nvPr/>
        </p:nvPicPr>
        <p:blipFill rotWithShape="1">
          <a:blip r:embed="rId3">
            <a:alphaModFix/>
          </a:blip>
          <a:srcRect b="0" l="0" r="0" t="0"/>
          <a:stretch/>
        </p:blipFill>
        <p:spPr>
          <a:xfrm>
            <a:off x="4284663" y="2133600"/>
            <a:ext cx="341312" cy="322263"/>
          </a:xfrm>
          <a:prstGeom prst="rect">
            <a:avLst/>
          </a:prstGeom>
          <a:noFill/>
          <a:ln>
            <a:noFill/>
          </a:ln>
        </p:spPr>
      </p:pic>
      <p:pic>
        <p:nvPicPr>
          <p:cNvPr id="1426" name="Google Shape;1426;p139"/>
          <p:cNvPicPr preferRelativeResize="0"/>
          <p:nvPr/>
        </p:nvPicPr>
        <p:blipFill rotWithShape="1">
          <a:blip r:embed="rId4">
            <a:alphaModFix/>
          </a:blip>
          <a:srcRect b="0" l="0" r="0" t="0"/>
          <a:stretch/>
        </p:blipFill>
        <p:spPr>
          <a:xfrm>
            <a:off x="5219700" y="1916113"/>
            <a:ext cx="1104900" cy="647700"/>
          </a:xfrm>
          <a:prstGeom prst="rect">
            <a:avLst/>
          </a:prstGeom>
          <a:noFill/>
          <a:ln>
            <a:noFill/>
          </a:ln>
        </p:spPr>
      </p:pic>
      <p:pic>
        <p:nvPicPr>
          <p:cNvPr id="1427" name="Google Shape;1427;p139"/>
          <p:cNvPicPr preferRelativeResize="0"/>
          <p:nvPr/>
        </p:nvPicPr>
        <p:blipFill rotWithShape="1">
          <a:blip r:embed="rId5">
            <a:alphaModFix/>
          </a:blip>
          <a:srcRect b="0" l="0" r="0" t="0"/>
          <a:stretch/>
        </p:blipFill>
        <p:spPr>
          <a:xfrm>
            <a:off x="8172450" y="2133600"/>
            <a:ext cx="341313" cy="322263"/>
          </a:xfrm>
          <a:prstGeom prst="rect">
            <a:avLst/>
          </a:prstGeom>
          <a:noFill/>
          <a:ln>
            <a:noFill/>
          </a:ln>
        </p:spPr>
      </p:pic>
      <p:pic>
        <p:nvPicPr>
          <p:cNvPr id="1428" name="Google Shape;1428;p139"/>
          <p:cNvPicPr preferRelativeResize="0"/>
          <p:nvPr/>
        </p:nvPicPr>
        <p:blipFill rotWithShape="1">
          <a:blip r:embed="rId6">
            <a:alphaModFix/>
          </a:blip>
          <a:srcRect b="0" l="0" r="0" t="0"/>
          <a:stretch/>
        </p:blipFill>
        <p:spPr>
          <a:xfrm>
            <a:off x="1547813" y="3141663"/>
            <a:ext cx="5726112" cy="669925"/>
          </a:xfrm>
          <a:prstGeom prst="rect">
            <a:avLst/>
          </a:prstGeom>
          <a:noFill/>
          <a:ln>
            <a:noFill/>
          </a:ln>
        </p:spPr>
      </p:pic>
    </p:spTree>
  </p:cSld>
  <p:clrMapOvr>
    <a:masterClrMapping/>
  </p:clrMapOvr>
  <p:transition>
    <p:fade/>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4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434" name="Google Shape;1434;p14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Random Walk towards the Weiner Solution</a:t>
            </a:r>
            <a:endParaRPr/>
          </a:p>
        </p:txBody>
      </p:sp>
      <p:sp>
        <p:nvSpPr>
          <p:cNvPr id="1435" name="Google Shape;1435;p140"/>
          <p:cNvSpPr txBox="1"/>
          <p:nvPr>
            <p:ph idx="1" type="body"/>
          </p:nvPr>
        </p:nvSpPr>
        <p:spPr>
          <a:xfrm>
            <a:off x="468313" y="2012950"/>
            <a:ext cx="3484562" cy="48450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Assume the familiar fifth order function</a:t>
            </a:r>
            <a:endParaRPr/>
          </a:p>
          <a:p>
            <a:pPr indent="-342900" lvl="0" marL="342900" rtl="0" algn="l">
              <a:spcBef>
                <a:spcPts val="640"/>
              </a:spcBef>
              <a:spcAft>
                <a:spcPts val="0"/>
              </a:spcAft>
              <a:buSzPts val="1920"/>
              <a:buChar char="■"/>
            </a:pPr>
            <a:r>
              <a:rPr lang="en-US"/>
              <a:t>μ-LMS uses a local estimate of gradient to search the Weiner solution in weight space.</a:t>
            </a:r>
            <a:endParaRPr/>
          </a:p>
        </p:txBody>
      </p:sp>
      <p:pic>
        <p:nvPicPr>
          <p:cNvPr id="1436" name="Google Shape;1436;p140"/>
          <p:cNvPicPr preferRelativeResize="0"/>
          <p:nvPr>
            <p:ph idx="2" type="body"/>
          </p:nvPr>
        </p:nvPicPr>
        <p:blipFill rotWithShape="1">
          <a:blip r:embed="rId3">
            <a:alphaModFix/>
          </a:blip>
          <a:srcRect b="0" l="0" r="0" t="0"/>
          <a:stretch/>
        </p:blipFill>
        <p:spPr>
          <a:xfrm>
            <a:off x="4129088" y="2339975"/>
            <a:ext cx="4827587" cy="3611563"/>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4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442" name="Google Shape;1442;p14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Adaptive Noise Cancellation</a:t>
            </a:r>
            <a:endParaRPr/>
          </a:p>
        </p:txBody>
      </p:sp>
      <p:pic>
        <p:nvPicPr>
          <p:cNvPr id="1443" name="Google Shape;1443;p141"/>
          <p:cNvPicPr preferRelativeResize="0"/>
          <p:nvPr>
            <p:ph idx="1" type="body"/>
          </p:nvPr>
        </p:nvPicPr>
        <p:blipFill rotWithShape="1">
          <a:blip r:embed="rId3">
            <a:alphaModFix/>
          </a:blip>
          <a:srcRect b="0" l="0" r="0" t="0"/>
          <a:stretch/>
        </p:blipFill>
        <p:spPr>
          <a:xfrm>
            <a:off x="1250950" y="2133600"/>
            <a:ext cx="7635875" cy="3883025"/>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237" name="Google Shape;237;p3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Supervised Learning(2/2)</a:t>
            </a:r>
            <a:endParaRPr/>
          </a:p>
        </p:txBody>
      </p:sp>
      <p:sp>
        <p:nvSpPr>
          <p:cNvPr id="238" name="Google Shape;238;p30"/>
          <p:cNvSpPr txBox="1"/>
          <p:nvPr>
            <p:ph idx="1" type="body"/>
          </p:nvPr>
        </p:nvSpPr>
        <p:spPr>
          <a:xfrm>
            <a:off x="107950" y="1989138"/>
            <a:ext cx="4103688" cy="32400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The set of samples describe the behavior of an unknown function  </a:t>
            </a:r>
            <a:r>
              <a:rPr lang="en-US">
                <a:solidFill>
                  <a:srgbClr val="009900"/>
                </a:solidFill>
              </a:rPr>
              <a:t>f : R</a:t>
            </a:r>
            <a:r>
              <a:rPr baseline="30000" lang="en-US">
                <a:solidFill>
                  <a:srgbClr val="009900"/>
                </a:solidFill>
              </a:rPr>
              <a:t>n</a:t>
            </a:r>
            <a:r>
              <a:rPr lang="en-US">
                <a:solidFill>
                  <a:srgbClr val="009900"/>
                </a:solidFill>
              </a:rPr>
              <a:t> → R</a:t>
            </a:r>
            <a:r>
              <a:rPr baseline="30000" lang="en-US">
                <a:solidFill>
                  <a:srgbClr val="009900"/>
                </a:solidFill>
              </a:rPr>
              <a:t>p</a:t>
            </a:r>
            <a:r>
              <a:rPr lang="en-US"/>
              <a:t> which is to be characterized. </a:t>
            </a:r>
            <a:endParaRPr/>
          </a:p>
        </p:txBody>
      </p:sp>
      <p:pic>
        <p:nvPicPr>
          <p:cNvPr id="239" name="Google Shape;239;p30"/>
          <p:cNvPicPr preferRelativeResize="0"/>
          <p:nvPr>
            <p:ph idx="2" type="body"/>
          </p:nvPr>
        </p:nvPicPr>
        <p:blipFill rotWithShape="1">
          <a:blip r:embed="rId3">
            <a:alphaModFix/>
          </a:blip>
          <a:srcRect b="0" l="0" r="0" t="0"/>
          <a:stretch/>
        </p:blipFill>
        <p:spPr>
          <a:xfrm>
            <a:off x="4279900" y="2759075"/>
            <a:ext cx="4597400" cy="2881313"/>
          </a:xfrm>
          <a:prstGeom prst="rect">
            <a:avLst/>
          </a:prstGeom>
          <a:noFill/>
          <a:ln cap="flat" cmpd="sng" w="19050">
            <a:solidFill>
              <a:srgbClr val="993366"/>
            </a:solidFill>
            <a:prstDash val="solid"/>
            <a:miter lim="800000"/>
            <a:headEnd len="sm" w="sm" type="none"/>
            <a:tailEnd len="sm" w="sm" type="none"/>
          </a:ln>
        </p:spPr>
      </p:pic>
      <p:sp>
        <p:nvSpPr>
          <p:cNvPr id="240" name="Google Shape;240;p30"/>
          <p:cNvSpPr txBox="1"/>
          <p:nvPr/>
        </p:nvSpPr>
        <p:spPr>
          <a:xfrm>
            <a:off x="4805363" y="1978025"/>
            <a:ext cx="3927475" cy="7016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Comic Sans MS"/>
                <a:ea typeface="Comic Sans MS"/>
                <a:cs typeface="Comic Sans MS"/>
                <a:sym typeface="Comic Sans MS"/>
              </a:rPr>
              <a:t>An example function described </a:t>
            </a:r>
            <a:endParaRPr/>
          </a:p>
          <a:p>
            <a:pPr indent="0" lvl="0" marL="0" marR="0" rtl="0" algn="l">
              <a:spcBef>
                <a:spcPts val="0"/>
              </a:spcBef>
              <a:spcAft>
                <a:spcPts val="0"/>
              </a:spcAft>
              <a:buNone/>
            </a:pPr>
            <a:r>
              <a:rPr b="0" i="0" lang="en-US" sz="2000" u="none" cap="none" strike="noStrike">
                <a:solidFill>
                  <a:schemeClr val="dk1"/>
                </a:solidFill>
                <a:latin typeface="Comic Sans MS"/>
                <a:ea typeface="Comic Sans MS"/>
                <a:cs typeface="Comic Sans MS"/>
                <a:sym typeface="Comic Sans MS"/>
              </a:rPr>
              <a:t>by a set of noisy data points</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246" name="Google Shape;246;p3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The Supervised Learning Procedure</a:t>
            </a:r>
            <a:endParaRPr/>
          </a:p>
        </p:txBody>
      </p:sp>
      <p:sp>
        <p:nvSpPr>
          <p:cNvPr id="247" name="Google Shape;247;p31"/>
          <p:cNvSpPr txBox="1"/>
          <p:nvPr>
            <p:ph idx="2" type="body"/>
          </p:nvPr>
        </p:nvSpPr>
        <p:spPr>
          <a:xfrm>
            <a:off x="179388" y="4437063"/>
            <a:ext cx="8388350" cy="25717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80"/>
              <a:buChar char="■"/>
            </a:pPr>
            <a:r>
              <a:rPr lang="en-US" sz="2800"/>
              <a:t>We want the system to generate an output </a:t>
            </a:r>
            <a:r>
              <a:rPr lang="en-US" sz="2800">
                <a:solidFill>
                  <a:srgbClr val="009900"/>
                </a:solidFill>
              </a:rPr>
              <a:t>D</a:t>
            </a:r>
            <a:r>
              <a:rPr baseline="-25000" lang="en-US" sz="2800">
                <a:solidFill>
                  <a:srgbClr val="009900"/>
                </a:solidFill>
              </a:rPr>
              <a:t>k</a:t>
            </a:r>
            <a:r>
              <a:rPr lang="en-US" sz="2800"/>
              <a:t> in response to an input </a:t>
            </a:r>
            <a:r>
              <a:rPr lang="en-US" sz="2800">
                <a:solidFill>
                  <a:srgbClr val="009900"/>
                </a:solidFill>
              </a:rPr>
              <a:t>X</a:t>
            </a:r>
            <a:r>
              <a:rPr baseline="-25000" lang="en-US" sz="2800">
                <a:solidFill>
                  <a:srgbClr val="009900"/>
                </a:solidFill>
              </a:rPr>
              <a:t>k</a:t>
            </a:r>
            <a:r>
              <a:rPr lang="en-US" sz="2800"/>
              <a:t>, and we say that the system has learnt the underlying map if a stimulus </a:t>
            </a:r>
            <a:r>
              <a:rPr lang="en-US" sz="2800">
                <a:solidFill>
                  <a:srgbClr val="009900"/>
                </a:solidFill>
              </a:rPr>
              <a:t>X</a:t>
            </a:r>
            <a:r>
              <a:rPr baseline="-25000" lang="en-US" sz="2800">
                <a:solidFill>
                  <a:srgbClr val="009900"/>
                </a:solidFill>
              </a:rPr>
              <a:t>k</a:t>
            </a:r>
            <a:r>
              <a:rPr lang="en-US" sz="2800">
                <a:solidFill>
                  <a:srgbClr val="009900"/>
                </a:solidFill>
              </a:rPr>
              <a:t>’</a:t>
            </a:r>
            <a:r>
              <a:rPr i="1" lang="en-US" sz="2800"/>
              <a:t> </a:t>
            </a:r>
            <a:r>
              <a:rPr lang="en-US" sz="2800"/>
              <a:t>close to </a:t>
            </a:r>
            <a:r>
              <a:rPr lang="en-US" sz="2800">
                <a:solidFill>
                  <a:srgbClr val="009900"/>
                </a:solidFill>
              </a:rPr>
              <a:t>X</a:t>
            </a:r>
            <a:r>
              <a:rPr baseline="-25000" lang="en-US" sz="2800">
                <a:solidFill>
                  <a:srgbClr val="009900"/>
                </a:solidFill>
              </a:rPr>
              <a:t>k</a:t>
            </a:r>
            <a:r>
              <a:rPr baseline="-25000" i="1" lang="en-US" sz="2800">
                <a:solidFill>
                  <a:srgbClr val="009900"/>
                </a:solidFill>
              </a:rPr>
              <a:t>  </a:t>
            </a:r>
            <a:r>
              <a:rPr lang="en-US" sz="2800"/>
              <a:t>elicits a response </a:t>
            </a:r>
            <a:r>
              <a:rPr lang="en-US" sz="2800">
                <a:solidFill>
                  <a:srgbClr val="009900"/>
                </a:solidFill>
              </a:rPr>
              <a:t>S</a:t>
            </a:r>
            <a:r>
              <a:rPr baseline="-25000" lang="en-US" sz="2800">
                <a:solidFill>
                  <a:srgbClr val="009900"/>
                </a:solidFill>
              </a:rPr>
              <a:t>k</a:t>
            </a:r>
            <a:r>
              <a:rPr lang="en-US" sz="2800">
                <a:solidFill>
                  <a:srgbClr val="009900"/>
                </a:solidFill>
              </a:rPr>
              <a:t>’</a:t>
            </a:r>
            <a:r>
              <a:rPr i="1" lang="en-US" sz="2800"/>
              <a:t>  </a:t>
            </a:r>
            <a:r>
              <a:rPr lang="en-US" sz="2800"/>
              <a:t>which is sufficiently close to </a:t>
            </a:r>
            <a:r>
              <a:rPr lang="en-US" sz="2800">
                <a:solidFill>
                  <a:srgbClr val="009900"/>
                </a:solidFill>
              </a:rPr>
              <a:t>D</a:t>
            </a:r>
            <a:r>
              <a:rPr baseline="-25000" lang="en-US" sz="2800">
                <a:solidFill>
                  <a:srgbClr val="009900"/>
                </a:solidFill>
              </a:rPr>
              <a:t>k</a:t>
            </a:r>
            <a:r>
              <a:rPr lang="en-US" sz="2800"/>
              <a:t>. The result is a continuous function estimate.</a:t>
            </a:r>
            <a:endParaRPr/>
          </a:p>
        </p:txBody>
      </p:sp>
      <p:sp>
        <p:nvSpPr>
          <p:cNvPr id="248" name="Google Shape;248;p31"/>
          <p:cNvSpPr txBox="1"/>
          <p:nvPr/>
        </p:nvSpPr>
        <p:spPr>
          <a:xfrm>
            <a:off x="3740150" y="1755775"/>
            <a:ext cx="441483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Comic Sans MS"/>
                <a:ea typeface="Comic Sans MS"/>
                <a:cs typeface="Comic Sans MS"/>
                <a:sym typeface="Comic Sans MS"/>
              </a:rPr>
              <a:t>Error information fed back for network adaptation</a:t>
            </a:r>
            <a:endParaRPr/>
          </a:p>
        </p:txBody>
      </p:sp>
      <p:cxnSp>
        <p:nvCxnSpPr>
          <p:cNvPr id="249" name="Google Shape;249;p31"/>
          <p:cNvCxnSpPr/>
          <p:nvPr/>
        </p:nvCxnSpPr>
        <p:spPr>
          <a:xfrm>
            <a:off x="3995738" y="2052638"/>
            <a:ext cx="3692525" cy="0"/>
          </a:xfrm>
          <a:prstGeom prst="straightConnector1">
            <a:avLst/>
          </a:prstGeom>
          <a:noFill/>
          <a:ln cap="flat" cmpd="sng" w="9525">
            <a:solidFill>
              <a:schemeClr val="dk1"/>
            </a:solidFill>
            <a:prstDash val="solid"/>
            <a:round/>
            <a:headEnd len="med" w="med" type="none"/>
            <a:tailEnd len="med" w="med" type="none"/>
          </a:ln>
        </p:spPr>
      </p:cxnSp>
      <p:cxnSp>
        <p:nvCxnSpPr>
          <p:cNvPr id="250" name="Google Shape;250;p31"/>
          <p:cNvCxnSpPr/>
          <p:nvPr/>
        </p:nvCxnSpPr>
        <p:spPr>
          <a:xfrm>
            <a:off x="7694613" y="2060575"/>
            <a:ext cx="0" cy="792163"/>
          </a:xfrm>
          <a:prstGeom prst="straightConnector1">
            <a:avLst/>
          </a:prstGeom>
          <a:noFill/>
          <a:ln cap="flat" cmpd="sng" w="9525">
            <a:solidFill>
              <a:schemeClr val="dk1"/>
            </a:solidFill>
            <a:prstDash val="solid"/>
            <a:round/>
            <a:headEnd len="med" w="med" type="none"/>
            <a:tailEnd len="med" w="med" type="none"/>
          </a:ln>
        </p:spPr>
      </p:cxnSp>
      <p:sp>
        <p:nvSpPr>
          <p:cNvPr id="251" name="Google Shape;251;p31"/>
          <p:cNvSpPr txBox="1"/>
          <p:nvPr/>
        </p:nvSpPr>
        <p:spPr>
          <a:xfrm>
            <a:off x="7407275" y="2833688"/>
            <a:ext cx="646113"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Comic Sans MS"/>
                <a:ea typeface="Comic Sans MS"/>
                <a:cs typeface="Comic Sans MS"/>
                <a:sym typeface="Comic Sans MS"/>
              </a:rPr>
              <a:t>Error</a:t>
            </a:r>
            <a:endParaRPr/>
          </a:p>
        </p:txBody>
      </p:sp>
      <p:cxnSp>
        <p:nvCxnSpPr>
          <p:cNvPr id="252" name="Google Shape;252;p31"/>
          <p:cNvCxnSpPr/>
          <p:nvPr/>
        </p:nvCxnSpPr>
        <p:spPr>
          <a:xfrm rot="10800000">
            <a:off x="7694613" y="3182938"/>
            <a:ext cx="0" cy="504825"/>
          </a:xfrm>
          <a:prstGeom prst="straightConnector1">
            <a:avLst/>
          </a:prstGeom>
          <a:noFill/>
          <a:ln cap="flat" cmpd="sng" w="9525">
            <a:solidFill>
              <a:schemeClr val="dk1"/>
            </a:solidFill>
            <a:prstDash val="solid"/>
            <a:round/>
            <a:headEnd len="med" w="med" type="none"/>
            <a:tailEnd len="med" w="med" type="stealth"/>
          </a:ln>
        </p:spPr>
      </p:cxnSp>
      <p:sp>
        <p:nvSpPr>
          <p:cNvPr id="253" name="Google Shape;253;p31"/>
          <p:cNvSpPr/>
          <p:nvPr/>
        </p:nvSpPr>
        <p:spPr>
          <a:xfrm>
            <a:off x="4140200" y="2565400"/>
            <a:ext cx="238125" cy="2381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254" name="Google Shape;254;p31"/>
          <p:cNvSpPr/>
          <p:nvPr/>
        </p:nvSpPr>
        <p:spPr>
          <a:xfrm>
            <a:off x="3135313" y="2352675"/>
            <a:ext cx="238125" cy="2381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255" name="Google Shape;255;p31"/>
          <p:cNvSpPr/>
          <p:nvPr/>
        </p:nvSpPr>
        <p:spPr>
          <a:xfrm>
            <a:off x="3121025" y="2781300"/>
            <a:ext cx="238125" cy="2381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256" name="Google Shape;256;p31"/>
          <p:cNvSpPr/>
          <p:nvPr/>
        </p:nvSpPr>
        <p:spPr>
          <a:xfrm>
            <a:off x="3135313" y="3238500"/>
            <a:ext cx="238125" cy="2381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257" name="Google Shape;257;p31"/>
          <p:cNvSpPr/>
          <p:nvPr/>
        </p:nvSpPr>
        <p:spPr>
          <a:xfrm>
            <a:off x="3121025" y="3665538"/>
            <a:ext cx="238125" cy="2381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258" name="Google Shape;258;p31"/>
          <p:cNvSpPr/>
          <p:nvPr/>
        </p:nvSpPr>
        <p:spPr>
          <a:xfrm>
            <a:off x="4108450" y="3402013"/>
            <a:ext cx="238125" cy="2381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sp>
        <p:nvSpPr>
          <p:cNvPr id="259" name="Google Shape;259;p31"/>
          <p:cNvSpPr/>
          <p:nvPr/>
        </p:nvSpPr>
        <p:spPr>
          <a:xfrm>
            <a:off x="4859338" y="2914650"/>
            <a:ext cx="238125" cy="2381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cxnSp>
        <p:nvCxnSpPr>
          <p:cNvPr id="260" name="Google Shape;260;p31"/>
          <p:cNvCxnSpPr/>
          <p:nvPr/>
        </p:nvCxnSpPr>
        <p:spPr>
          <a:xfrm rot="10800000">
            <a:off x="4981575" y="2693988"/>
            <a:ext cx="0" cy="215900"/>
          </a:xfrm>
          <a:prstGeom prst="straightConnector1">
            <a:avLst/>
          </a:prstGeom>
          <a:noFill/>
          <a:ln cap="flat" cmpd="sng" w="9525">
            <a:solidFill>
              <a:schemeClr val="dk1"/>
            </a:solidFill>
            <a:prstDash val="solid"/>
            <a:round/>
            <a:headEnd len="med" w="med" type="stealth"/>
            <a:tailEnd len="med" w="med" type="none"/>
          </a:ln>
        </p:spPr>
      </p:cxnSp>
      <p:cxnSp>
        <p:nvCxnSpPr>
          <p:cNvPr id="261" name="Google Shape;261;p31"/>
          <p:cNvCxnSpPr/>
          <p:nvPr/>
        </p:nvCxnSpPr>
        <p:spPr>
          <a:xfrm>
            <a:off x="5119688" y="3040063"/>
            <a:ext cx="287337" cy="0"/>
          </a:xfrm>
          <a:prstGeom prst="straightConnector1">
            <a:avLst/>
          </a:prstGeom>
          <a:noFill/>
          <a:ln cap="flat" cmpd="sng" w="9525">
            <a:solidFill>
              <a:schemeClr val="dk1"/>
            </a:solidFill>
            <a:prstDash val="solid"/>
            <a:round/>
            <a:headEnd len="med" w="med" type="none"/>
            <a:tailEnd len="med" w="med" type="stealth"/>
          </a:ln>
        </p:spPr>
      </p:cxnSp>
      <p:cxnSp>
        <p:nvCxnSpPr>
          <p:cNvPr id="262" name="Google Shape;262;p31"/>
          <p:cNvCxnSpPr/>
          <p:nvPr/>
        </p:nvCxnSpPr>
        <p:spPr>
          <a:xfrm>
            <a:off x="5565775" y="3040063"/>
            <a:ext cx="615950" cy="0"/>
          </a:xfrm>
          <a:prstGeom prst="straightConnector1">
            <a:avLst/>
          </a:prstGeom>
          <a:noFill/>
          <a:ln cap="flat" cmpd="sng" w="9525">
            <a:solidFill>
              <a:schemeClr val="dk1"/>
            </a:solidFill>
            <a:prstDash val="solid"/>
            <a:round/>
            <a:headEnd len="med" w="med" type="none"/>
            <a:tailEnd len="med" w="med" type="stealth"/>
          </a:ln>
        </p:spPr>
      </p:cxnSp>
      <p:sp>
        <p:nvSpPr>
          <p:cNvPr id="263" name="Google Shape;263;p31"/>
          <p:cNvSpPr txBox="1"/>
          <p:nvPr/>
        </p:nvSpPr>
        <p:spPr>
          <a:xfrm>
            <a:off x="6208713" y="2819400"/>
            <a:ext cx="36671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Tahoma"/>
                <a:ea typeface="Tahoma"/>
                <a:cs typeface="Tahoma"/>
                <a:sym typeface="Tahoma"/>
              </a:rPr>
              <a:t>S</a:t>
            </a:r>
            <a:r>
              <a:rPr b="0" baseline="-25000" i="1" lang="en-US" sz="1600" u="none" cap="none" strike="noStrike">
                <a:solidFill>
                  <a:schemeClr val="dk1"/>
                </a:solidFill>
                <a:latin typeface="Tahoma"/>
                <a:ea typeface="Tahoma"/>
                <a:cs typeface="Tahoma"/>
                <a:sym typeface="Tahoma"/>
              </a:rPr>
              <a:t>k</a:t>
            </a:r>
            <a:endParaRPr b="0" i="1" sz="1600" u="none" cap="none" strike="noStrike">
              <a:solidFill>
                <a:schemeClr val="dk1"/>
              </a:solidFill>
              <a:latin typeface="Tahoma"/>
              <a:ea typeface="Tahoma"/>
              <a:cs typeface="Tahoma"/>
              <a:sym typeface="Tahoma"/>
            </a:endParaRPr>
          </a:p>
        </p:txBody>
      </p:sp>
      <p:cxnSp>
        <p:nvCxnSpPr>
          <p:cNvPr id="264" name="Google Shape;264;p31"/>
          <p:cNvCxnSpPr/>
          <p:nvPr/>
        </p:nvCxnSpPr>
        <p:spPr>
          <a:xfrm>
            <a:off x="6516688" y="2995613"/>
            <a:ext cx="647700" cy="0"/>
          </a:xfrm>
          <a:prstGeom prst="straightConnector1">
            <a:avLst/>
          </a:prstGeom>
          <a:noFill/>
          <a:ln cap="flat" cmpd="sng" w="9525">
            <a:solidFill>
              <a:schemeClr val="dk1"/>
            </a:solidFill>
            <a:prstDash val="solid"/>
            <a:round/>
            <a:headEnd len="med" w="med" type="none"/>
            <a:tailEnd len="med" w="med" type="stealth"/>
          </a:ln>
        </p:spPr>
      </p:cxnSp>
      <p:cxnSp>
        <p:nvCxnSpPr>
          <p:cNvPr id="265" name="Google Shape;265;p31"/>
          <p:cNvCxnSpPr/>
          <p:nvPr/>
        </p:nvCxnSpPr>
        <p:spPr>
          <a:xfrm>
            <a:off x="2051050" y="3140075"/>
            <a:ext cx="935038" cy="0"/>
          </a:xfrm>
          <a:prstGeom prst="straightConnector1">
            <a:avLst/>
          </a:prstGeom>
          <a:noFill/>
          <a:ln cap="flat" cmpd="sng" w="9525">
            <a:solidFill>
              <a:schemeClr val="dk1"/>
            </a:solidFill>
            <a:prstDash val="solid"/>
            <a:round/>
            <a:headEnd len="med" w="med" type="none"/>
            <a:tailEnd len="med" w="med" type="stealth"/>
          </a:ln>
        </p:spPr>
      </p:cxnSp>
      <p:sp>
        <p:nvSpPr>
          <p:cNvPr id="266" name="Google Shape;266;p31"/>
          <p:cNvSpPr txBox="1"/>
          <p:nvPr/>
        </p:nvSpPr>
        <p:spPr>
          <a:xfrm>
            <a:off x="3563938" y="3868738"/>
            <a:ext cx="155733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4444C2"/>
                </a:solidFill>
                <a:latin typeface="Comic Sans MS"/>
                <a:ea typeface="Comic Sans MS"/>
                <a:cs typeface="Comic Sans MS"/>
                <a:sym typeface="Comic Sans MS"/>
              </a:rPr>
              <a:t>Neural Network</a:t>
            </a:r>
            <a:endParaRPr/>
          </a:p>
        </p:txBody>
      </p:sp>
      <p:sp>
        <p:nvSpPr>
          <p:cNvPr id="267" name="Google Shape;267;p31"/>
          <p:cNvSpPr txBox="1"/>
          <p:nvPr/>
        </p:nvSpPr>
        <p:spPr>
          <a:xfrm>
            <a:off x="7475538" y="3725863"/>
            <a:ext cx="4127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Comic Sans MS"/>
                <a:ea typeface="Comic Sans MS"/>
                <a:cs typeface="Comic Sans MS"/>
                <a:sym typeface="Comic Sans MS"/>
              </a:rPr>
              <a:t>D</a:t>
            </a:r>
            <a:r>
              <a:rPr b="0" baseline="-25000" i="1" lang="en-US" sz="1600" u="none" cap="none" strike="noStrike">
                <a:solidFill>
                  <a:schemeClr val="dk1"/>
                </a:solidFill>
                <a:latin typeface="Comic Sans MS"/>
                <a:ea typeface="Comic Sans MS"/>
                <a:cs typeface="Comic Sans MS"/>
                <a:sym typeface="Comic Sans MS"/>
              </a:rPr>
              <a:t>x</a:t>
            </a:r>
            <a:endParaRPr b="0" i="1" sz="1600" u="none" cap="none" strike="noStrike">
              <a:solidFill>
                <a:schemeClr val="dk1"/>
              </a:solidFill>
              <a:latin typeface="Comic Sans MS"/>
              <a:ea typeface="Comic Sans MS"/>
              <a:cs typeface="Comic Sans MS"/>
              <a:sym typeface="Comic Sans MS"/>
            </a:endParaRPr>
          </a:p>
        </p:txBody>
      </p:sp>
      <p:sp>
        <p:nvSpPr>
          <p:cNvPr id="268" name="Google Shape;268;p31"/>
          <p:cNvSpPr txBox="1"/>
          <p:nvPr/>
        </p:nvSpPr>
        <p:spPr>
          <a:xfrm>
            <a:off x="1692275" y="2933700"/>
            <a:ext cx="407988"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Comic Sans MS"/>
                <a:ea typeface="Comic Sans MS"/>
                <a:cs typeface="Comic Sans MS"/>
                <a:sym typeface="Comic Sans MS"/>
              </a:rPr>
              <a:t>X</a:t>
            </a:r>
            <a:r>
              <a:rPr b="0" baseline="-25000" i="1" lang="en-US" sz="1600" u="none" cap="none" strike="noStrike">
                <a:solidFill>
                  <a:schemeClr val="dk1"/>
                </a:solidFill>
                <a:latin typeface="Comic Sans MS"/>
                <a:ea typeface="Comic Sans MS"/>
                <a:cs typeface="Comic Sans MS"/>
                <a:sym typeface="Comic Sans MS"/>
              </a:rPr>
              <a:t>k</a:t>
            </a:r>
            <a:endParaRPr/>
          </a:p>
        </p:txBody>
      </p:sp>
      <p:cxnSp>
        <p:nvCxnSpPr>
          <p:cNvPr id="269" name="Google Shape;269;p31"/>
          <p:cNvCxnSpPr/>
          <p:nvPr/>
        </p:nvCxnSpPr>
        <p:spPr>
          <a:xfrm>
            <a:off x="4249738" y="2276475"/>
            <a:ext cx="0" cy="287338"/>
          </a:xfrm>
          <a:prstGeom prst="straightConnector1">
            <a:avLst/>
          </a:prstGeom>
          <a:noFill/>
          <a:ln cap="flat" cmpd="sng" w="9525">
            <a:solidFill>
              <a:schemeClr val="dk1"/>
            </a:solidFill>
            <a:prstDash val="solid"/>
            <a:round/>
            <a:headEnd len="med" w="med" type="none"/>
            <a:tailEnd len="med" w="med" type="stealth"/>
          </a:ln>
        </p:spPr>
      </p:cxnSp>
      <p:cxnSp>
        <p:nvCxnSpPr>
          <p:cNvPr id="270" name="Google Shape;270;p31"/>
          <p:cNvCxnSpPr/>
          <p:nvPr/>
        </p:nvCxnSpPr>
        <p:spPr>
          <a:xfrm>
            <a:off x="4232275" y="3043238"/>
            <a:ext cx="0" cy="358775"/>
          </a:xfrm>
          <a:prstGeom prst="straightConnector1">
            <a:avLst/>
          </a:prstGeom>
          <a:noFill/>
          <a:ln cap="flat" cmpd="sng" w="9525">
            <a:solidFill>
              <a:schemeClr val="dk1"/>
            </a:solidFill>
            <a:prstDash val="solid"/>
            <a:round/>
            <a:headEnd len="med" w="med" type="none"/>
            <a:tailEnd len="med" w="med" type="stealth"/>
          </a:ln>
        </p:spPr>
      </p:cxnSp>
      <p:cxnSp>
        <p:nvCxnSpPr>
          <p:cNvPr id="271" name="Google Shape;271;p31"/>
          <p:cNvCxnSpPr/>
          <p:nvPr/>
        </p:nvCxnSpPr>
        <p:spPr>
          <a:xfrm>
            <a:off x="3995738" y="2052638"/>
            <a:ext cx="0" cy="287337"/>
          </a:xfrm>
          <a:prstGeom prst="straightConnector1">
            <a:avLst/>
          </a:prstGeom>
          <a:noFill/>
          <a:ln cap="flat" cmpd="sng" w="9525">
            <a:solidFill>
              <a:schemeClr val="dk1"/>
            </a:solidFill>
            <a:prstDash val="solid"/>
            <a:round/>
            <a:headEnd len="med" w="med" type="none"/>
            <a:tailEnd len="med" w="med" type="stealth"/>
          </a:ln>
        </p:spPr>
      </p:cxnSp>
      <p:cxnSp>
        <p:nvCxnSpPr>
          <p:cNvPr id="272" name="Google Shape;272;p31"/>
          <p:cNvCxnSpPr/>
          <p:nvPr/>
        </p:nvCxnSpPr>
        <p:spPr>
          <a:xfrm>
            <a:off x="2771775" y="3787775"/>
            <a:ext cx="360363" cy="0"/>
          </a:xfrm>
          <a:prstGeom prst="straightConnector1">
            <a:avLst/>
          </a:prstGeom>
          <a:noFill/>
          <a:ln cap="flat" cmpd="sng" w="9525">
            <a:solidFill>
              <a:schemeClr val="dk1"/>
            </a:solidFill>
            <a:prstDash val="solid"/>
            <a:round/>
            <a:headEnd len="med" w="med" type="none"/>
            <a:tailEnd len="med" w="med" type="stealth"/>
          </a:ln>
        </p:spPr>
      </p:cxnSp>
      <p:cxnSp>
        <p:nvCxnSpPr>
          <p:cNvPr id="273" name="Google Shape;273;p31"/>
          <p:cNvCxnSpPr/>
          <p:nvPr/>
        </p:nvCxnSpPr>
        <p:spPr>
          <a:xfrm>
            <a:off x="2771775" y="3355975"/>
            <a:ext cx="360363" cy="0"/>
          </a:xfrm>
          <a:prstGeom prst="straightConnector1">
            <a:avLst/>
          </a:prstGeom>
          <a:noFill/>
          <a:ln cap="flat" cmpd="sng" w="9525">
            <a:solidFill>
              <a:schemeClr val="dk1"/>
            </a:solidFill>
            <a:prstDash val="solid"/>
            <a:round/>
            <a:headEnd len="med" w="med" type="none"/>
            <a:tailEnd len="med" w="med" type="stealth"/>
          </a:ln>
        </p:spPr>
      </p:cxnSp>
      <p:cxnSp>
        <p:nvCxnSpPr>
          <p:cNvPr id="274" name="Google Shape;274;p31"/>
          <p:cNvCxnSpPr/>
          <p:nvPr/>
        </p:nvCxnSpPr>
        <p:spPr>
          <a:xfrm>
            <a:off x="2771775" y="2924175"/>
            <a:ext cx="360363" cy="0"/>
          </a:xfrm>
          <a:prstGeom prst="straightConnector1">
            <a:avLst/>
          </a:prstGeom>
          <a:noFill/>
          <a:ln cap="flat" cmpd="sng" w="9525">
            <a:solidFill>
              <a:schemeClr val="dk1"/>
            </a:solidFill>
            <a:prstDash val="solid"/>
            <a:round/>
            <a:headEnd len="med" w="med" type="none"/>
            <a:tailEnd len="med" w="med" type="stealth"/>
          </a:ln>
        </p:spPr>
      </p:cxnSp>
      <p:cxnSp>
        <p:nvCxnSpPr>
          <p:cNvPr id="275" name="Google Shape;275;p31"/>
          <p:cNvCxnSpPr/>
          <p:nvPr/>
        </p:nvCxnSpPr>
        <p:spPr>
          <a:xfrm>
            <a:off x="2771775" y="2492375"/>
            <a:ext cx="360363" cy="0"/>
          </a:xfrm>
          <a:prstGeom prst="straightConnector1">
            <a:avLst/>
          </a:prstGeom>
          <a:noFill/>
          <a:ln cap="flat" cmpd="sng" w="9525">
            <a:solidFill>
              <a:schemeClr val="dk1"/>
            </a:solidFill>
            <a:prstDash val="solid"/>
            <a:round/>
            <a:headEnd len="med" w="med" type="none"/>
            <a:tailEnd len="med" w="med" type="stealth"/>
          </a:ln>
        </p:spPr>
      </p:cxnSp>
      <p:cxnSp>
        <p:nvCxnSpPr>
          <p:cNvPr id="276" name="Google Shape;276;p31"/>
          <p:cNvCxnSpPr>
            <a:stCxn id="258" idx="6"/>
            <a:endCxn id="259" idx="2"/>
          </p:cNvCxnSpPr>
          <p:nvPr/>
        </p:nvCxnSpPr>
        <p:spPr>
          <a:xfrm flipH="1" rot="10800000">
            <a:off x="4346575" y="3033575"/>
            <a:ext cx="512700" cy="487500"/>
          </a:xfrm>
          <a:prstGeom prst="straightConnector1">
            <a:avLst/>
          </a:prstGeom>
          <a:noFill/>
          <a:ln cap="flat" cmpd="sng" w="9525">
            <a:solidFill>
              <a:schemeClr val="dk1"/>
            </a:solidFill>
            <a:prstDash val="solid"/>
            <a:round/>
            <a:headEnd len="med" w="med" type="none"/>
            <a:tailEnd len="med" w="med" type="stealth"/>
          </a:ln>
        </p:spPr>
      </p:cxnSp>
      <p:cxnSp>
        <p:nvCxnSpPr>
          <p:cNvPr id="277" name="Google Shape;277;p31"/>
          <p:cNvCxnSpPr>
            <a:stCxn id="253" idx="6"/>
            <a:endCxn id="259" idx="2"/>
          </p:cNvCxnSpPr>
          <p:nvPr/>
        </p:nvCxnSpPr>
        <p:spPr>
          <a:xfrm>
            <a:off x="4378325" y="2684462"/>
            <a:ext cx="480900" cy="349200"/>
          </a:xfrm>
          <a:prstGeom prst="straightConnector1">
            <a:avLst/>
          </a:prstGeom>
          <a:noFill/>
          <a:ln cap="flat" cmpd="sng" w="9525">
            <a:solidFill>
              <a:schemeClr val="dk1"/>
            </a:solidFill>
            <a:prstDash val="solid"/>
            <a:round/>
            <a:headEnd len="med" w="med" type="none"/>
            <a:tailEnd len="med" w="med" type="stealth"/>
          </a:ln>
        </p:spPr>
      </p:cxnSp>
      <p:cxnSp>
        <p:nvCxnSpPr>
          <p:cNvPr id="278" name="Google Shape;278;p31"/>
          <p:cNvCxnSpPr/>
          <p:nvPr/>
        </p:nvCxnSpPr>
        <p:spPr>
          <a:xfrm>
            <a:off x="3371850" y="2492375"/>
            <a:ext cx="776288" cy="144463"/>
          </a:xfrm>
          <a:prstGeom prst="straightConnector1">
            <a:avLst/>
          </a:prstGeom>
          <a:noFill/>
          <a:ln cap="flat" cmpd="sng" w="9525">
            <a:solidFill>
              <a:schemeClr val="dk1"/>
            </a:solidFill>
            <a:prstDash val="solid"/>
            <a:round/>
            <a:headEnd len="med" w="med" type="none"/>
            <a:tailEnd len="med" w="med" type="stealth"/>
          </a:ln>
        </p:spPr>
      </p:cxnSp>
      <p:cxnSp>
        <p:nvCxnSpPr>
          <p:cNvPr id="279" name="Google Shape;279;p31"/>
          <p:cNvCxnSpPr/>
          <p:nvPr/>
        </p:nvCxnSpPr>
        <p:spPr>
          <a:xfrm>
            <a:off x="3371850" y="2513013"/>
            <a:ext cx="792163" cy="923925"/>
          </a:xfrm>
          <a:prstGeom prst="straightConnector1">
            <a:avLst/>
          </a:prstGeom>
          <a:noFill/>
          <a:ln cap="flat" cmpd="sng" w="9525">
            <a:solidFill>
              <a:schemeClr val="dk1"/>
            </a:solidFill>
            <a:prstDash val="solid"/>
            <a:round/>
            <a:headEnd len="med" w="med" type="none"/>
            <a:tailEnd len="med" w="med" type="stealth"/>
          </a:ln>
        </p:spPr>
      </p:cxnSp>
      <p:cxnSp>
        <p:nvCxnSpPr>
          <p:cNvPr id="280" name="Google Shape;280;p31"/>
          <p:cNvCxnSpPr/>
          <p:nvPr/>
        </p:nvCxnSpPr>
        <p:spPr>
          <a:xfrm flipH="1" rot="10800000">
            <a:off x="3354388" y="2686050"/>
            <a:ext cx="795337" cy="215900"/>
          </a:xfrm>
          <a:prstGeom prst="straightConnector1">
            <a:avLst/>
          </a:prstGeom>
          <a:noFill/>
          <a:ln cap="flat" cmpd="sng" w="9525">
            <a:solidFill>
              <a:schemeClr val="dk1"/>
            </a:solidFill>
            <a:prstDash val="solid"/>
            <a:round/>
            <a:headEnd len="med" w="med" type="none"/>
            <a:tailEnd len="med" w="med" type="stealth"/>
          </a:ln>
        </p:spPr>
      </p:cxnSp>
      <p:cxnSp>
        <p:nvCxnSpPr>
          <p:cNvPr id="281" name="Google Shape;281;p31"/>
          <p:cNvCxnSpPr/>
          <p:nvPr/>
        </p:nvCxnSpPr>
        <p:spPr>
          <a:xfrm>
            <a:off x="3354388" y="2924175"/>
            <a:ext cx="776287" cy="557213"/>
          </a:xfrm>
          <a:prstGeom prst="straightConnector1">
            <a:avLst/>
          </a:prstGeom>
          <a:noFill/>
          <a:ln cap="flat" cmpd="sng" w="9525">
            <a:solidFill>
              <a:schemeClr val="dk1"/>
            </a:solidFill>
            <a:prstDash val="solid"/>
            <a:round/>
            <a:headEnd len="med" w="med" type="none"/>
            <a:tailEnd len="med" w="med" type="stealth"/>
          </a:ln>
        </p:spPr>
      </p:cxnSp>
      <p:cxnSp>
        <p:nvCxnSpPr>
          <p:cNvPr id="282" name="Google Shape;282;p31"/>
          <p:cNvCxnSpPr/>
          <p:nvPr/>
        </p:nvCxnSpPr>
        <p:spPr>
          <a:xfrm flipH="1" rot="10800000">
            <a:off x="3354388" y="2722563"/>
            <a:ext cx="804862" cy="576262"/>
          </a:xfrm>
          <a:prstGeom prst="straightConnector1">
            <a:avLst/>
          </a:prstGeom>
          <a:noFill/>
          <a:ln cap="flat" cmpd="sng" w="9525">
            <a:solidFill>
              <a:schemeClr val="dk1"/>
            </a:solidFill>
            <a:prstDash val="solid"/>
            <a:round/>
            <a:headEnd len="med" w="med" type="none"/>
            <a:tailEnd len="med" w="med" type="stealth"/>
          </a:ln>
        </p:spPr>
      </p:cxnSp>
      <p:cxnSp>
        <p:nvCxnSpPr>
          <p:cNvPr id="283" name="Google Shape;283;p31"/>
          <p:cNvCxnSpPr/>
          <p:nvPr/>
        </p:nvCxnSpPr>
        <p:spPr>
          <a:xfrm>
            <a:off x="3363913" y="3317875"/>
            <a:ext cx="758825" cy="215900"/>
          </a:xfrm>
          <a:prstGeom prst="straightConnector1">
            <a:avLst/>
          </a:prstGeom>
          <a:noFill/>
          <a:ln cap="flat" cmpd="sng" w="9525">
            <a:solidFill>
              <a:schemeClr val="dk1"/>
            </a:solidFill>
            <a:prstDash val="solid"/>
            <a:round/>
            <a:headEnd len="med" w="med" type="none"/>
            <a:tailEnd len="med" w="med" type="stealth"/>
          </a:ln>
        </p:spPr>
      </p:cxnSp>
      <p:cxnSp>
        <p:nvCxnSpPr>
          <p:cNvPr id="284" name="Google Shape;284;p31"/>
          <p:cNvCxnSpPr/>
          <p:nvPr/>
        </p:nvCxnSpPr>
        <p:spPr>
          <a:xfrm flipH="1" rot="10800000">
            <a:off x="3348038" y="2768600"/>
            <a:ext cx="841375" cy="977900"/>
          </a:xfrm>
          <a:prstGeom prst="straightConnector1">
            <a:avLst/>
          </a:prstGeom>
          <a:noFill/>
          <a:ln cap="flat" cmpd="sng" w="9525">
            <a:solidFill>
              <a:schemeClr val="dk1"/>
            </a:solidFill>
            <a:prstDash val="solid"/>
            <a:round/>
            <a:headEnd len="med" w="med" type="none"/>
            <a:tailEnd len="med" w="med" type="stealth"/>
          </a:ln>
        </p:spPr>
      </p:cxnSp>
      <p:cxnSp>
        <p:nvCxnSpPr>
          <p:cNvPr id="285" name="Google Shape;285;p31"/>
          <p:cNvCxnSpPr/>
          <p:nvPr/>
        </p:nvCxnSpPr>
        <p:spPr>
          <a:xfrm flipH="1" rot="10800000">
            <a:off x="3354388" y="3573463"/>
            <a:ext cx="776287" cy="192087"/>
          </a:xfrm>
          <a:prstGeom prst="straightConnector1">
            <a:avLst/>
          </a:prstGeom>
          <a:noFill/>
          <a:ln cap="flat" cmpd="sng" w="9525">
            <a:solidFill>
              <a:schemeClr val="dk1"/>
            </a:solidFill>
            <a:prstDash val="solid"/>
            <a:round/>
            <a:headEnd len="med" w="med" type="none"/>
            <a:tailEnd len="med" w="med" type="stealth"/>
          </a:ln>
        </p:spPr>
      </p:cxn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291" name="Google Shape;291;p3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Unsupervised Learning(1/2)</a:t>
            </a:r>
            <a:endParaRPr b="1"/>
          </a:p>
        </p:txBody>
      </p:sp>
      <p:sp>
        <p:nvSpPr>
          <p:cNvPr id="292" name="Google Shape;292;p32"/>
          <p:cNvSpPr txBox="1"/>
          <p:nvPr>
            <p:ph idx="1" type="body"/>
          </p:nvPr>
        </p:nvSpPr>
        <p:spPr>
          <a:xfrm>
            <a:off x="179388" y="2017713"/>
            <a:ext cx="8775700" cy="484028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Unsupervised learning provides the system with an input </a:t>
            </a:r>
            <a:r>
              <a:rPr lang="en-US">
                <a:solidFill>
                  <a:srgbClr val="009900"/>
                </a:solidFill>
              </a:rPr>
              <a:t>X</a:t>
            </a:r>
            <a:r>
              <a:rPr baseline="-25000" lang="en-US">
                <a:solidFill>
                  <a:srgbClr val="009900"/>
                </a:solidFill>
              </a:rPr>
              <a:t>k</a:t>
            </a:r>
            <a:r>
              <a:rPr lang="en-US"/>
              <a:t>, and allow it to </a:t>
            </a:r>
            <a:r>
              <a:rPr i="1" lang="en-US">
                <a:solidFill>
                  <a:schemeClr val="hlink"/>
                </a:solidFill>
              </a:rPr>
              <a:t>self-organize</a:t>
            </a:r>
            <a:r>
              <a:rPr i="1" lang="en-US"/>
              <a:t> </a:t>
            </a:r>
            <a:r>
              <a:rPr lang="en-US"/>
              <a:t>its  weights to generate internal prototypes of sample vectors. </a:t>
            </a:r>
            <a:r>
              <a:rPr lang="en-US">
                <a:solidFill>
                  <a:srgbClr val="0000FF"/>
                </a:solidFill>
              </a:rPr>
              <a:t>Note</a:t>
            </a:r>
            <a:r>
              <a:rPr lang="en-US"/>
              <a:t>: There is no teaching input involved here.</a:t>
            </a:r>
            <a:endParaRPr/>
          </a:p>
          <a:p>
            <a:pPr indent="-342900" lvl="0" marL="342900" rtl="0" algn="l">
              <a:lnSpc>
                <a:spcPct val="90000"/>
              </a:lnSpc>
              <a:spcBef>
                <a:spcPts val="640"/>
              </a:spcBef>
              <a:spcAft>
                <a:spcPts val="0"/>
              </a:spcAft>
              <a:buSzPts val="1920"/>
              <a:buChar char="■"/>
            </a:pPr>
            <a:r>
              <a:rPr lang="en-US"/>
              <a:t>The system attempts to represent the entire data set by employing a small number of prototypical vectors—enough to allow the system to retain a desired level of discrimination between samples.</a:t>
            </a:r>
            <a:r>
              <a:rPr lang="en-US" sz="2500"/>
              <a:t> </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298" name="Google Shape;298;p3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Unsupervised Learning(2/2)</a:t>
            </a:r>
            <a:endParaRPr b="1"/>
          </a:p>
        </p:txBody>
      </p:sp>
      <p:sp>
        <p:nvSpPr>
          <p:cNvPr id="299" name="Google Shape;299;p33"/>
          <p:cNvSpPr txBox="1"/>
          <p:nvPr>
            <p:ph idx="1" type="body"/>
          </p:nvPr>
        </p:nvSpPr>
        <p:spPr>
          <a:xfrm>
            <a:off x="179388" y="2017713"/>
            <a:ext cx="8775700" cy="213201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As new samples continuously buffer the system, the prototypes will be in a state of constant flux. </a:t>
            </a:r>
            <a:endParaRPr/>
          </a:p>
          <a:p>
            <a:pPr indent="-342900" lvl="0" marL="342900" rtl="0" algn="l">
              <a:lnSpc>
                <a:spcPct val="90000"/>
              </a:lnSpc>
              <a:spcBef>
                <a:spcPts val="640"/>
              </a:spcBef>
              <a:spcAft>
                <a:spcPts val="0"/>
              </a:spcAft>
              <a:buSzPts val="1920"/>
              <a:buChar char="■"/>
            </a:pPr>
            <a:r>
              <a:rPr lang="en-US"/>
              <a:t>This kind of learning is often called </a:t>
            </a:r>
            <a:r>
              <a:rPr i="1" lang="en-US">
                <a:solidFill>
                  <a:schemeClr val="hlink"/>
                </a:solidFill>
              </a:rPr>
              <a:t>adaptive vector quantization</a:t>
            </a:r>
            <a:endParaRPr>
              <a:solidFill>
                <a:schemeClr val="accent2"/>
              </a:solidFill>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305" name="Google Shape;305;p3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Clustering and Classification(1/3)</a:t>
            </a:r>
            <a:endParaRPr/>
          </a:p>
        </p:txBody>
      </p:sp>
      <p:sp>
        <p:nvSpPr>
          <p:cNvPr id="306" name="Google Shape;306;p34"/>
          <p:cNvSpPr txBox="1"/>
          <p:nvPr>
            <p:ph idx="1" type="body"/>
          </p:nvPr>
        </p:nvSpPr>
        <p:spPr>
          <a:xfrm>
            <a:off x="0" y="2060575"/>
            <a:ext cx="4427538" cy="45370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Given a set of data samples </a:t>
            </a:r>
            <a:r>
              <a:rPr lang="en-US">
                <a:solidFill>
                  <a:srgbClr val="009900"/>
                </a:solidFill>
              </a:rPr>
              <a:t>{X</a:t>
            </a:r>
            <a:r>
              <a:rPr baseline="-25000" lang="en-US">
                <a:solidFill>
                  <a:srgbClr val="009900"/>
                </a:solidFill>
              </a:rPr>
              <a:t>i</a:t>
            </a:r>
            <a:r>
              <a:rPr lang="en-US">
                <a:solidFill>
                  <a:srgbClr val="009900"/>
                </a:solidFill>
              </a:rPr>
              <a:t>}, X</a:t>
            </a:r>
            <a:r>
              <a:rPr baseline="-25000" lang="en-US">
                <a:solidFill>
                  <a:srgbClr val="009900"/>
                </a:solidFill>
              </a:rPr>
              <a:t>i </a:t>
            </a:r>
            <a:r>
              <a:rPr lang="en-US">
                <a:solidFill>
                  <a:srgbClr val="009900"/>
                </a:solidFill>
              </a:rPr>
              <a:t>∈ R</a:t>
            </a:r>
            <a:r>
              <a:rPr baseline="30000" lang="en-US">
                <a:solidFill>
                  <a:srgbClr val="009900"/>
                </a:solidFill>
              </a:rPr>
              <a:t>n</a:t>
            </a:r>
            <a:r>
              <a:rPr lang="en-US"/>
              <a:t>, is it possible to identify well defined </a:t>
            </a:r>
            <a:r>
              <a:rPr lang="en-US">
                <a:solidFill>
                  <a:schemeClr val="hlink"/>
                </a:solidFill>
              </a:rPr>
              <a:t>“clusters”,</a:t>
            </a:r>
            <a:r>
              <a:rPr lang="en-US"/>
              <a:t> where each cluster defines a class of vectors which are similar in some broad sense?</a:t>
            </a:r>
            <a:endParaRPr/>
          </a:p>
        </p:txBody>
      </p:sp>
      <p:pic>
        <p:nvPicPr>
          <p:cNvPr id="307" name="Google Shape;307;p34"/>
          <p:cNvPicPr preferRelativeResize="0"/>
          <p:nvPr>
            <p:ph idx="2" type="body"/>
          </p:nvPr>
        </p:nvPicPr>
        <p:blipFill rotWithShape="1">
          <a:blip r:embed="rId3">
            <a:alphaModFix/>
          </a:blip>
          <a:srcRect b="0" l="0" r="0" t="0"/>
          <a:stretch/>
        </p:blipFill>
        <p:spPr>
          <a:xfrm>
            <a:off x="4356100" y="2605088"/>
            <a:ext cx="4787900" cy="3565525"/>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313" name="Google Shape;313;p3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Clustering and Classification(2/3)</a:t>
            </a:r>
            <a:endParaRPr/>
          </a:p>
        </p:txBody>
      </p:sp>
      <p:sp>
        <p:nvSpPr>
          <p:cNvPr id="314" name="Google Shape;314;p35"/>
          <p:cNvSpPr txBox="1"/>
          <p:nvPr>
            <p:ph idx="1" type="body"/>
          </p:nvPr>
        </p:nvSpPr>
        <p:spPr>
          <a:xfrm>
            <a:off x="0" y="2060575"/>
            <a:ext cx="5003800" cy="42481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Clusters help establish a classification structure within a data set that has no categories defined in advance. </a:t>
            </a:r>
            <a:endParaRPr/>
          </a:p>
          <a:p>
            <a:pPr indent="-342900" lvl="0" marL="342900" rtl="0" algn="l">
              <a:spcBef>
                <a:spcPts val="640"/>
              </a:spcBef>
              <a:spcAft>
                <a:spcPts val="0"/>
              </a:spcAft>
              <a:buSzPts val="1920"/>
              <a:buChar char="■"/>
            </a:pPr>
            <a:r>
              <a:rPr lang="en-US">
                <a:solidFill>
                  <a:schemeClr val="hlink"/>
                </a:solidFill>
              </a:rPr>
              <a:t>Classes are derived from clusters by appropriate labeling.</a:t>
            </a:r>
            <a:r>
              <a:rPr lang="en-US"/>
              <a:t> </a:t>
            </a:r>
            <a:endParaRPr/>
          </a:p>
        </p:txBody>
      </p:sp>
      <p:pic>
        <p:nvPicPr>
          <p:cNvPr id="315" name="Google Shape;315;p35"/>
          <p:cNvPicPr preferRelativeResize="0"/>
          <p:nvPr>
            <p:ph idx="2" type="body"/>
          </p:nvPr>
        </p:nvPicPr>
        <p:blipFill rotWithShape="1">
          <a:blip r:embed="rId3">
            <a:alphaModFix/>
          </a:blip>
          <a:srcRect b="0" l="0" r="0" t="0"/>
          <a:stretch/>
        </p:blipFill>
        <p:spPr>
          <a:xfrm>
            <a:off x="4500563" y="2566988"/>
            <a:ext cx="4643437" cy="3459162"/>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321" name="Google Shape;321;p3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Clustering and Classification(3/3)</a:t>
            </a:r>
            <a:endParaRPr/>
          </a:p>
        </p:txBody>
      </p:sp>
      <p:sp>
        <p:nvSpPr>
          <p:cNvPr id="322" name="Google Shape;322;p36"/>
          <p:cNvSpPr txBox="1"/>
          <p:nvPr>
            <p:ph idx="1" type="body"/>
          </p:nvPr>
        </p:nvSpPr>
        <p:spPr>
          <a:xfrm>
            <a:off x="0" y="2060575"/>
            <a:ext cx="4356100" cy="288131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The goal of pattern classification is to assign an input pattern to one of a finite number of classes.</a:t>
            </a:r>
            <a:endParaRPr/>
          </a:p>
          <a:p>
            <a:pPr indent="-342900" lvl="0" marL="342900" rtl="0" algn="l">
              <a:spcBef>
                <a:spcPts val="640"/>
              </a:spcBef>
              <a:spcAft>
                <a:spcPts val="0"/>
              </a:spcAft>
              <a:buSzPts val="1920"/>
              <a:buChar char="■"/>
            </a:pPr>
            <a:r>
              <a:rPr lang="en-US">
                <a:solidFill>
                  <a:schemeClr val="hlink"/>
                </a:solidFill>
              </a:rPr>
              <a:t>Quantization vectors are called codebook vectors.</a:t>
            </a:r>
            <a:endParaRPr/>
          </a:p>
        </p:txBody>
      </p:sp>
      <p:pic>
        <p:nvPicPr>
          <p:cNvPr id="323" name="Google Shape;323;p36"/>
          <p:cNvPicPr preferRelativeResize="0"/>
          <p:nvPr>
            <p:ph idx="2" type="body"/>
          </p:nvPr>
        </p:nvPicPr>
        <p:blipFill rotWithShape="1">
          <a:blip r:embed="rId3">
            <a:alphaModFix/>
          </a:blip>
          <a:srcRect b="0" l="0" r="0" t="0"/>
          <a:stretch/>
        </p:blipFill>
        <p:spPr>
          <a:xfrm>
            <a:off x="4356100" y="2557463"/>
            <a:ext cx="4787900" cy="3565525"/>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117" name="Google Shape;117;p1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Two Fundamental Learning Paradigms</a:t>
            </a:r>
            <a:endParaRPr/>
          </a:p>
        </p:txBody>
      </p:sp>
      <p:sp>
        <p:nvSpPr>
          <p:cNvPr id="118" name="Google Shape;118;p19"/>
          <p:cNvSpPr txBox="1"/>
          <p:nvPr>
            <p:ph idx="1" type="body"/>
          </p:nvPr>
        </p:nvSpPr>
        <p:spPr>
          <a:xfrm>
            <a:off x="250825" y="1916113"/>
            <a:ext cx="8704263" cy="41052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solidFill>
                  <a:srgbClr val="008000"/>
                </a:solidFill>
              </a:rPr>
              <a:t>Non-associative</a:t>
            </a:r>
            <a:r>
              <a:rPr i="1" lang="en-US"/>
              <a:t> </a:t>
            </a:r>
            <a:endParaRPr/>
          </a:p>
          <a:p>
            <a:pPr indent="-285750" lvl="1" marL="742950" rtl="0" algn="l">
              <a:spcBef>
                <a:spcPts val="560"/>
              </a:spcBef>
              <a:spcAft>
                <a:spcPts val="0"/>
              </a:spcAft>
              <a:buSzPts val="1540"/>
              <a:buChar char="■"/>
            </a:pPr>
            <a:r>
              <a:rPr lang="en-US"/>
              <a:t>an organism acquires the properties of a single repetitive stimulus.</a:t>
            </a:r>
            <a:endParaRPr/>
          </a:p>
          <a:p>
            <a:pPr indent="-342900" lvl="0" marL="342900" rtl="0" algn="l">
              <a:spcBef>
                <a:spcPts val="640"/>
              </a:spcBef>
              <a:spcAft>
                <a:spcPts val="0"/>
              </a:spcAft>
              <a:buSzPts val="1920"/>
              <a:buChar char="■"/>
            </a:pPr>
            <a:r>
              <a:rPr lang="en-US">
                <a:solidFill>
                  <a:srgbClr val="008000"/>
                </a:solidFill>
              </a:rPr>
              <a:t>Associative</a:t>
            </a:r>
            <a:endParaRPr/>
          </a:p>
          <a:p>
            <a:pPr indent="-285750" lvl="1" marL="742950" rtl="0" algn="l">
              <a:spcBef>
                <a:spcPts val="560"/>
              </a:spcBef>
              <a:spcAft>
                <a:spcPts val="0"/>
              </a:spcAft>
              <a:buSzPts val="1540"/>
              <a:buChar char="■"/>
            </a:pPr>
            <a:r>
              <a:rPr lang="en-US"/>
              <a:t>an organism acquires knowledge about the relationship of either one stimulus to another, or one stimulus to the organism’s own behavioral response to that stimulus.</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329" name="Google Shape;329;p3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Characteristics of Supervised and Unsupervised Learning</a:t>
            </a:r>
            <a:endParaRPr/>
          </a:p>
        </p:txBody>
      </p:sp>
      <p:pic>
        <p:nvPicPr>
          <p:cNvPr id="330" name="Google Shape;330;p37"/>
          <p:cNvPicPr preferRelativeResize="0"/>
          <p:nvPr>
            <p:ph idx="1" type="body"/>
          </p:nvPr>
        </p:nvPicPr>
        <p:blipFill rotWithShape="1">
          <a:blip r:embed="rId3">
            <a:alphaModFix/>
          </a:blip>
          <a:srcRect b="0" l="0" r="0" t="0"/>
          <a:stretch/>
        </p:blipFill>
        <p:spPr>
          <a:xfrm>
            <a:off x="519113" y="2171700"/>
            <a:ext cx="8181975" cy="3033713"/>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336" name="Google Shape;336;p3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General Philosophy of Learning: P</a:t>
            </a:r>
            <a:r>
              <a:rPr i="1" lang="en-US"/>
              <a:t>rinciple of Minimal Disturbance </a:t>
            </a:r>
            <a:endParaRPr/>
          </a:p>
        </p:txBody>
      </p:sp>
      <p:sp>
        <p:nvSpPr>
          <p:cNvPr id="337" name="Google Shape;337;p38"/>
          <p:cNvSpPr txBox="1"/>
          <p:nvPr>
            <p:ph idx="1" type="body"/>
          </p:nvPr>
        </p:nvSpPr>
        <p:spPr>
          <a:xfrm>
            <a:off x="539750" y="2133600"/>
            <a:ext cx="7772400" cy="21717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solidFill>
                  <a:srgbClr val="008000"/>
                </a:solidFill>
              </a:rPr>
              <a:t>Adapt to reduce the output error for the current training pattern, with minimal disturbance to responses already learned.</a:t>
            </a:r>
            <a:endParaRPr/>
          </a:p>
          <a:p>
            <a:pPr indent="-220980" lvl="0" marL="342900" rtl="0" algn="l">
              <a:spcBef>
                <a:spcPts val="640"/>
              </a:spcBef>
              <a:spcAft>
                <a:spcPts val="0"/>
              </a:spcAft>
              <a:buSzPts val="1920"/>
              <a:buNone/>
            </a:pPr>
            <a:r>
              <a:t/>
            </a:r>
            <a:endParaRPr>
              <a:solidFill>
                <a:srgbClr val="008000"/>
              </a:solidFil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343" name="Google Shape;343;p3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Error Correction and Gradient Descent Rules</a:t>
            </a:r>
            <a:endParaRPr b="1" sz="4000"/>
          </a:p>
        </p:txBody>
      </p:sp>
      <p:sp>
        <p:nvSpPr>
          <p:cNvPr id="344" name="Google Shape;344;p39"/>
          <p:cNvSpPr txBox="1"/>
          <p:nvPr>
            <p:ph idx="1" type="body"/>
          </p:nvPr>
        </p:nvSpPr>
        <p:spPr>
          <a:xfrm>
            <a:off x="539750" y="2017713"/>
            <a:ext cx="8415338" cy="436403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i="1" lang="en-US">
                <a:solidFill>
                  <a:srgbClr val="0000FF"/>
                </a:solidFill>
              </a:rPr>
              <a:t>Error correction rules</a:t>
            </a:r>
            <a:r>
              <a:rPr i="1" lang="en-US"/>
              <a:t> </a:t>
            </a:r>
            <a:r>
              <a:rPr lang="en-US"/>
              <a:t>alter the weights of a network using a </a:t>
            </a:r>
            <a:r>
              <a:rPr lang="en-US">
                <a:solidFill>
                  <a:schemeClr val="hlink"/>
                </a:solidFill>
              </a:rPr>
              <a:t>linear error measure</a:t>
            </a:r>
            <a:r>
              <a:rPr lang="en-US"/>
              <a:t> to reduce the error in the output generated in response to the present input pattern.</a:t>
            </a:r>
            <a:endParaRPr/>
          </a:p>
          <a:p>
            <a:pPr indent="-342900" lvl="0" marL="342900" rtl="0" algn="l">
              <a:lnSpc>
                <a:spcPct val="90000"/>
              </a:lnSpc>
              <a:spcBef>
                <a:spcPts val="640"/>
              </a:spcBef>
              <a:spcAft>
                <a:spcPts val="0"/>
              </a:spcAft>
              <a:buSzPts val="1920"/>
              <a:buChar char="■"/>
            </a:pPr>
            <a:r>
              <a:rPr i="1" lang="en-US">
                <a:solidFill>
                  <a:srgbClr val="0000FF"/>
                </a:solidFill>
              </a:rPr>
              <a:t>Gradient rules</a:t>
            </a:r>
            <a:r>
              <a:rPr i="1" lang="en-US"/>
              <a:t> </a:t>
            </a:r>
            <a:r>
              <a:rPr lang="en-US"/>
              <a:t>alter the weights of a network during each pattern presentation by employing </a:t>
            </a:r>
            <a:r>
              <a:rPr lang="en-US">
                <a:solidFill>
                  <a:schemeClr val="hlink"/>
                </a:solidFill>
              </a:rPr>
              <a:t>gradient information</a:t>
            </a:r>
            <a:r>
              <a:rPr lang="en-US"/>
              <a:t> with the objective of reducing the mean squared error (usually averaged over all training patterns).</a:t>
            </a:r>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350" name="Google Shape;350;p4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Learning Objective for TLNs(1/4)</a:t>
            </a:r>
            <a:endParaRPr b="1"/>
          </a:p>
        </p:txBody>
      </p:sp>
      <p:sp>
        <p:nvSpPr>
          <p:cNvPr id="351" name="Google Shape;351;p40"/>
          <p:cNvSpPr txBox="1"/>
          <p:nvPr>
            <p:ph idx="1" type="body"/>
          </p:nvPr>
        </p:nvSpPr>
        <p:spPr>
          <a:xfrm>
            <a:off x="0" y="2060575"/>
            <a:ext cx="4643438" cy="4267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Augmented Input and Weight vectors</a:t>
            </a:r>
            <a:endParaRPr/>
          </a:p>
          <a:p>
            <a:pPr indent="-220980" lvl="0" marL="342900" rtl="0" algn="l">
              <a:spcBef>
                <a:spcPts val="640"/>
              </a:spcBef>
              <a:spcAft>
                <a:spcPts val="0"/>
              </a:spcAft>
              <a:buSzPts val="1920"/>
              <a:buNone/>
            </a:pPr>
            <a:r>
              <a:t/>
            </a:r>
            <a:endParaRPr/>
          </a:p>
          <a:p>
            <a:pPr indent="-220980" lvl="0" marL="342900" rtl="0" algn="l">
              <a:spcBef>
                <a:spcPts val="640"/>
              </a:spcBef>
              <a:spcAft>
                <a:spcPts val="0"/>
              </a:spcAft>
              <a:buSzPts val="1920"/>
              <a:buNone/>
            </a:pPr>
            <a:r>
              <a:t/>
            </a:r>
            <a:endParaRPr/>
          </a:p>
          <a:p>
            <a:pPr indent="-342900" lvl="0" marL="342900" rtl="0" algn="l">
              <a:spcBef>
                <a:spcPts val="640"/>
              </a:spcBef>
              <a:spcAft>
                <a:spcPts val="0"/>
              </a:spcAft>
              <a:buSzPts val="1920"/>
              <a:buChar char="■"/>
            </a:pPr>
            <a:r>
              <a:rPr lang="en-US">
                <a:solidFill>
                  <a:srgbClr val="FF6600"/>
                </a:solidFill>
              </a:rPr>
              <a:t>Objective</a:t>
            </a:r>
            <a:r>
              <a:rPr lang="en-US"/>
              <a:t>: To design the weights of a TLN to correctly classify a given set of patterns. </a:t>
            </a:r>
            <a:endParaRPr/>
          </a:p>
        </p:txBody>
      </p:sp>
      <p:pic>
        <p:nvPicPr>
          <p:cNvPr id="352" name="Google Shape;352;p40"/>
          <p:cNvPicPr preferRelativeResize="0"/>
          <p:nvPr>
            <p:ph idx="3" type="body"/>
          </p:nvPr>
        </p:nvPicPr>
        <p:blipFill rotWithShape="1">
          <a:blip r:embed="rId3">
            <a:alphaModFix/>
          </a:blip>
          <a:srcRect b="0" l="0" r="0" t="0"/>
          <a:stretch/>
        </p:blipFill>
        <p:spPr>
          <a:xfrm>
            <a:off x="5843588" y="4954588"/>
            <a:ext cx="2517775" cy="955675"/>
          </a:xfrm>
          <a:prstGeom prst="rect">
            <a:avLst/>
          </a:prstGeom>
          <a:noFill/>
          <a:ln cap="flat" cmpd="sng" w="19050">
            <a:solidFill>
              <a:srgbClr val="993366"/>
            </a:solidFill>
            <a:prstDash val="solid"/>
            <a:miter lim="800000"/>
            <a:headEnd len="sm" w="sm" type="none"/>
            <a:tailEnd len="sm" w="sm" type="none"/>
          </a:ln>
        </p:spPr>
      </p:pic>
      <p:sp>
        <p:nvSpPr>
          <p:cNvPr id="353" name="Google Shape;353;p40"/>
          <p:cNvSpPr/>
          <p:nvPr/>
        </p:nvSpPr>
        <p:spPr>
          <a:xfrm>
            <a:off x="6443663" y="2751138"/>
            <a:ext cx="1223962" cy="1223962"/>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cxnSp>
        <p:nvCxnSpPr>
          <p:cNvPr id="354" name="Google Shape;354;p40"/>
          <p:cNvCxnSpPr/>
          <p:nvPr/>
        </p:nvCxnSpPr>
        <p:spPr>
          <a:xfrm>
            <a:off x="7062788" y="2751138"/>
            <a:ext cx="0" cy="1223962"/>
          </a:xfrm>
          <a:prstGeom prst="straightConnector1">
            <a:avLst/>
          </a:prstGeom>
          <a:noFill/>
          <a:ln cap="flat" cmpd="sng" w="9525">
            <a:solidFill>
              <a:schemeClr val="dk1"/>
            </a:solidFill>
            <a:prstDash val="solid"/>
            <a:round/>
            <a:headEnd len="med" w="med" type="none"/>
            <a:tailEnd len="med" w="med" type="none"/>
          </a:ln>
        </p:spPr>
      </p:cxnSp>
      <p:cxnSp>
        <p:nvCxnSpPr>
          <p:cNvPr id="355" name="Google Shape;355;p40"/>
          <p:cNvCxnSpPr/>
          <p:nvPr/>
        </p:nvCxnSpPr>
        <p:spPr>
          <a:xfrm>
            <a:off x="7235825" y="3111500"/>
            <a:ext cx="0" cy="503238"/>
          </a:xfrm>
          <a:prstGeom prst="straightConnector1">
            <a:avLst/>
          </a:prstGeom>
          <a:noFill/>
          <a:ln cap="flat" cmpd="sng" w="9525">
            <a:solidFill>
              <a:schemeClr val="dk1"/>
            </a:solidFill>
            <a:prstDash val="solid"/>
            <a:round/>
            <a:headEnd len="med" w="med" type="none"/>
            <a:tailEnd len="med" w="med" type="none"/>
          </a:ln>
        </p:spPr>
      </p:cxnSp>
      <p:cxnSp>
        <p:nvCxnSpPr>
          <p:cNvPr id="356" name="Google Shape;356;p40"/>
          <p:cNvCxnSpPr/>
          <p:nvPr/>
        </p:nvCxnSpPr>
        <p:spPr>
          <a:xfrm>
            <a:off x="7235825" y="3255963"/>
            <a:ext cx="215900" cy="0"/>
          </a:xfrm>
          <a:prstGeom prst="straightConnector1">
            <a:avLst/>
          </a:prstGeom>
          <a:noFill/>
          <a:ln cap="flat" cmpd="sng" w="9525">
            <a:solidFill>
              <a:schemeClr val="dk1"/>
            </a:solidFill>
            <a:prstDash val="solid"/>
            <a:round/>
            <a:headEnd len="med" w="med" type="none"/>
            <a:tailEnd len="med" w="med" type="none"/>
          </a:ln>
        </p:spPr>
      </p:cxnSp>
      <p:cxnSp>
        <p:nvCxnSpPr>
          <p:cNvPr id="357" name="Google Shape;357;p40"/>
          <p:cNvCxnSpPr/>
          <p:nvPr/>
        </p:nvCxnSpPr>
        <p:spPr>
          <a:xfrm>
            <a:off x="7164388" y="3543300"/>
            <a:ext cx="287337" cy="0"/>
          </a:xfrm>
          <a:prstGeom prst="straightConnector1">
            <a:avLst/>
          </a:prstGeom>
          <a:noFill/>
          <a:ln cap="flat" cmpd="sng" w="9525">
            <a:solidFill>
              <a:schemeClr val="dk1"/>
            </a:solidFill>
            <a:prstDash val="solid"/>
            <a:round/>
            <a:headEnd len="med" w="med" type="none"/>
            <a:tailEnd len="med" w="med" type="none"/>
          </a:ln>
        </p:spPr>
      </p:cxnSp>
      <p:cxnSp>
        <p:nvCxnSpPr>
          <p:cNvPr id="358" name="Google Shape;358;p40"/>
          <p:cNvCxnSpPr/>
          <p:nvPr/>
        </p:nvCxnSpPr>
        <p:spPr>
          <a:xfrm>
            <a:off x="7667625" y="3398838"/>
            <a:ext cx="1008063" cy="0"/>
          </a:xfrm>
          <a:prstGeom prst="straightConnector1">
            <a:avLst/>
          </a:prstGeom>
          <a:noFill/>
          <a:ln cap="flat" cmpd="sng" w="9525">
            <a:solidFill>
              <a:schemeClr val="dk1"/>
            </a:solidFill>
            <a:prstDash val="solid"/>
            <a:round/>
            <a:headEnd len="med" w="med" type="none"/>
            <a:tailEnd len="med" w="med" type="triangle"/>
          </a:ln>
        </p:spPr>
      </p:cxnSp>
      <p:sp>
        <p:nvSpPr>
          <p:cNvPr id="359" name="Google Shape;359;p40"/>
          <p:cNvSpPr txBox="1"/>
          <p:nvPr/>
        </p:nvSpPr>
        <p:spPr>
          <a:xfrm>
            <a:off x="8642350" y="3194050"/>
            <a:ext cx="2968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Tahoma"/>
                <a:ea typeface="Tahoma"/>
                <a:cs typeface="Tahoma"/>
                <a:sym typeface="Tahoma"/>
              </a:rPr>
              <a:t>S</a:t>
            </a:r>
            <a:endParaRPr/>
          </a:p>
        </p:txBody>
      </p:sp>
      <p:cxnSp>
        <p:nvCxnSpPr>
          <p:cNvPr id="360" name="Google Shape;360;p40"/>
          <p:cNvCxnSpPr/>
          <p:nvPr/>
        </p:nvCxnSpPr>
        <p:spPr>
          <a:xfrm>
            <a:off x="7056438" y="1965325"/>
            <a:ext cx="0" cy="777875"/>
          </a:xfrm>
          <a:prstGeom prst="straightConnector1">
            <a:avLst/>
          </a:prstGeom>
          <a:noFill/>
          <a:ln cap="flat" cmpd="sng" w="9525">
            <a:solidFill>
              <a:schemeClr val="dk1"/>
            </a:solidFill>
            <a:prstDash val="solid"/>
            <a:round/>
            <a:headEnd len="med" w="med" type="none"/>
            <a:tailEnd len="med" w="med" type="triangle"/>
          </a:ln>
        </p:spPr>
      </p:cxnSp>
      <p:sp>
        <p:nvSpPr>
          <p:cNvPr id="361" name="Google Shape;361;p40"/>
          <p:cNvSpPr txBox="1"/>
          <p:nvPr/>
        </p:nvSpPr>
        <p:spPr>
          <a:xfrm>
            <a:off x="6826250" y="1684338"/>
            <a:ext cx="409575"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Tahoma"/>
                <a:ea typeface="Tahoma"/>
                <a:cs typeface="Tahoma"/>
                <a:sym typeface="Tahoma"/>
              </a:rPr>
              <a:t>+1</a:t>
            </a:r>
            <a:endParaRPr/>
          </a:p>
        </p:txBody>
      </p:sp>
      <p:sp>
        <p:nvSpPr>
          <p:cNvPr id="362" name="Google Shape;362;p40"/>
          <p:cNvSpPr txBox="1"/>
          <p:nvPr/>
        </p:nvSpPr>
        <p:spPr>
          <a:xfrm>
            <a:off x="7019925" y="2251075"/>
            <a:ext cx="42545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Tahoma"/>
                <a:ea typeface="Tahoma"/>
                <a:cs typeface="Tahoma"/>
                <a:sym typeface="Tahoma"/>
              </a:rPr>
              <a:t>W</a:t>
            </a:r>
            <a:r>
              <a:rPr b="0" baseline="-25000" i="1" lang="en-US" sz="1400" u="none" cap="none" strike="noStrike">
                <a:solidFill>
                  <a:schemeClr val="dk1"/>
                </a:solidFill>
                <a:latin typeface="Tahoma"/>
                <a:ea typeface="Tahoma"/>
                <a:cs typeface="Tahoma"/>
                <a:sym typeface="Tahoma"/>
              </a:rPr>
              <a:t>O</a:t>
            </a:r>
            <a:endParaRPr b="0" i="1" sz="1400" u="none" cap="none" strike="noStrike">
              <a:solidFill>
                <a:schemeClr val="dk1"/>
              </a:solidFill>
              <a:latin typeface="Tahoma"/>
              <a:ea typeface="Tahoma"/>
              <a:cs typeface="Tahoma"/>
              <a:sym typeface="Tahoma"/>
            </a:endParaRPr>
          </a:p>
        </p:txBody>
      </p:sp>
      <p:cxnSp>
        <p:nvCxnSpPr>
          <p:cNvPr id="363" name="Google Shape;363;p40"/>
          <p:cNvCxnSpPr/>
          <p:nvPr/>
        </p:nvCxnSpPr>
        <p:spPr>
          <a:xfrm>
            <a:off x="5148263" y="2565400"/>
            <a:ext cx="1368425" cy="503238"/>
          </a:xfrm>
          <a:prstGeom prst="straightConnector1">
            <a:avLst/>
          </a:prstGeom>
          <a:noFill/>
          <a:ln cap="flat" cmpd="sng" w="9525">
            <a:solidFill>
              <a:schemeClr val="dk1"/>
            </a:solidFill>
            <a:prstDash val="solid"/>
            <a:round/>
            <a:headEnd len="med" w="med" type="none"/>
            <a:tailEnd len="med" w="med" type="triangle"/>
          </a:ln>
        </p:spPr>
      </p:cxnSp>
      <p:cxnSp>
        <p:nvCxnSpPr>
          <p:cNvPr id="364" name="Google Shape;364;p40"/>
          <p:cNvCxnSpPr/>
          <p:nvPr/>
        </p:nvCxnSpPr>
        <p:spPr>
          <a:xfrm>
            <a:off x="5062538" y="3370263"/>
            <a:ext cx="1366837" cy="0"/>
          </a:xfrm>
          <a:prstGeom prst="straightConnector1">
            <a:avLst/>
          </a:prstGeom>
          <a:noFill/>
          <a:ln cap="flat" cmpd="sng" w="9525">
            <a:solidFill>
              <a:schemeClr val="dk1"/>
            </a:solidFill>
            <a:prstDash val="solid"/>
            <a:round/>
            <a:headEnd len="med" w="med" type="none"/>
            <a:tailEnd len="med" w="med" type="triangle"/>
          </a:ln>
        </p:spPr>
      </p:cxnSp>
      <p:cxnSp>
        <p:nvCxnSpPr>
          <p:cNvPr id="365" name="Google Shape;365;p40"/>
          <p:cNvCxnSpPr/>
          <p:nvPr/>
        </p:nvCxnSpPr>
        <p:spPr>
          <a:xfrm flipH="1" rot="10800000">
            <a:off x="5292725" y="3716338"/>
            <a:ext cx="1254125" cy="676275"/>
          </a:xfrm>
          <a:prstGeom prst="straightConnector1">
            <a:avLst/>
          </a:prstGeom>
          <a:noFill/>
          <a:ln cap="flat" cmpd="sng" w="9525">
            <a:solidFill>
              <a:schemeClr val="dk1"/>
            </a:solidFill>
            <a:prstDash val="solid"/>
            <a:round/>
            <a:headEnd len="med" w="med" type="none"/>
            <a:tailEnd len="med" w="med" type="triangle"/>
          </a:ln>
        </p:spPr>
      </p:cxnSp>
      <p:sp>
        <p:nvSpPr>
          <p:cNvPr id="366" name="Google Shape;366;p40"/>
          <p:cNvSpPr txBox="1"/>
          <p:nvPr/>
        </p:nvSpPr>
        <p:spPr>
          <a:xfrm>
            <a:off x="4767263" y="2316163"/>
            <a:ext cx="37782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Tahoma"/>
                <a:ea typeface="Tahoma"/>
                <a:cs typeface="Tahoma"/>
                <a:sym typeface="Tahoma"/>
              </a:rPr>
              <a:t>X</a:t>
            </a:r>
            <a:r>
              <a:rPr b="0" baseline="-25000" i="1" lang="en-US" sz="1600" u="none" cap="none" strike="noStrike">
                <a:solidFill>
                  <a:schemeClr val="dk1"/>
                </a:solidFill>
                <a:latin typeface="Tahoma"/>
                <a:ea typeface="Tahoma"/>
                <a:cs typeface="Tahoma"/>
                <a:sym typeface="Tahoma"/>
              </a:rPr>
              <a:t>1</a:t>
            </a:r>
            <a:endParaRPr b="0" i="1" sz="1600" u="none" cap="none" strike="noStrike">
              <a:solidFill>
                <a:schemeClr val="dk1"/>
              </a:solidFill>
              <a:latin typeface="Tahoma"/>
              <a:ea typeface="Tahoma"/>
              <a:cs typeface="Tahoma"/>
              <a:sym typeface="Tahoma"/>
            </a:endParaRPr>
          </a:p>
        </p:txBody>
      </p:sp>
      <p:sp>
        <p:nvSpPr>
          <p:cNvPr id="367" name="Google Shape;367;p40"/>
          <p:cNvSpPr txBox="1"/>
          <p:nvPr/>
        </p:nvSpPr>
        <p:spPr>
          <a:xfrm>
            <a:off x="4530725" y="3171825"/>
            <a:ext cx="37782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Tahoma"/>
                <a:ea typeface="Tahoma"/>
                <a:cs typeface="Tahoma"/>
                <a:sym typeface="Tahoma"/>
              </a:rPr>
              <a:t>X</a:t>
            </a:r>
            <a:r>
              <a:rPr b="0" baseline="-25000" i="1" lang="en-US" sz="1600" u="none" cap="none" strike="noStrike">
                <a:solidFill>
                  <a:schemeClr val="dk1"/>
                </a:solidFill>
                <a:latin typeface="Tahoma"/>
                <a:ea typeface="Tahoma"/>
                <a:cs typeface="Tahoma"/>
                <a:sym typeface="Tahoma"/>
              </a:rPr>
              <a:t>2</a:t>
            </a:r>
            <a:endParaRPr b="0" i="1" sz="1600" u="none" cap="none" strike="noStrike">
              <a:solidFill>
                <a:schemeClr val="dk1"/>
              </a:solidFill>
              <a:latin typeface="Tahoma"/>
              <a:ea typeface="Tahoma"/>
              <a:cs typeface="Tahoma"/>
              <a:sym typeface="Tahoma"/>
            </a:endParaRPr>
          </a:p>
        </p:txBody>
      </p:sp>
      <p:sp>
        <p:nvSpPr>
          <p:cNvPr id="368" name="Google Shape;368;p40"/>
          <p:cNvSpPr txBox="1"/>
          <p:nvPr/>
        </p:nvSpPr>
        <p:spPr>
          <a:xfrm>
            <a:off x="4678363" y="4233863"/>
            <a:ext cx="37941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Tahoma"/>
                <a:ea typeface="Tahoma"/>
                <a:cs typeface="Tahoma"/>
                <a:sym typeface="Tahoma"/>
              </a:rPr>
              <a:t>X</a:t>
            </a:r>
            <a:r>
              <a:rPr b="0" baseline="-25000" i="1" lang="en-US" sz="1600" u="none" cap="none" strike="noStrike">
                <a:solidFill>
                  <a:schemeClr val="dk1"/>
                </a:solidFill>
                <a:latin typeface="Tahoma"/>
                <a:ea typeface="Tahoma"/>
                <a:cs typeface="Tahoma"/>
                <a:sym typeface="Tahoma"/>
              </a:rPr>
              <a:t>n</a:t>
            </a:r>
            <a:endParaRPr b="0" i="1" sz="1600" u="none" cap="none" strike="noStrike">
              <a:solidFill>
                <a:schemeClr val="dk1"/>
              </a:solidFill>
              <a:latin typeface="Tahoma"/>
              <a:ea typeface="Tahoma"/>
              <a:cs typeface="Tahoma"/>
              <a:sym typeface="Tahoma"/>
            </a:endParaRPr>
          </a:p>
        </p:txBody>
      </p:sp>
      <p:sp>
        <p:nvSpPr>
          <p:cNvPr id="369" name="Google Shape;369;p40"/>
          <p:cNvSpPr txBox="1"/>
          <p:nvPr/>
        </p:nvSpPr>
        <p:spPr>
          <a:xfrm>
            <a:off x="5815013" y="2447925"/>
            <a:ext cx="4064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Tahoma"/>
                <a:ea typeface="Tahoma"/>
                <a:cs typeface="Tahoma"/>
                <a:sym typeface="Tahoma"/>
              </a:rPr>
              <a:t>W</a:t>
            </a:r>
            <a:r>
              <a:rPr b="0" baseline="-25000" i="1" lang="en-US" sz="1400" u="none" cap="none" strike="noStrike">
                <a:solidFill>
                  <a:schemeClr val="dk1"/>
                </a:solidFill>
                <a:latin typeface="Tahoma"/>
                <a:ea typeface="Tahoma"/>
                <a:cs typeface="Tahoma"/>
                <a:sym typeface="Tahoma"/>
              </a:rPr>
              <a:t>1</a:t>
            </a:r>
            <a:endParaRPr b="0" i="1" sz="1400" u="none" cap="none" strike="noStrike">
              <a:solidFill>
                <a:schemeClr val="dk1"/>
              </a:solidFill>
              <a:latin typeface="Tahoma"/>
              <a:ea typeface="Tahoma"/>
              <a:cs typeface="Tahoma"/>
              <a:sym typeface="Tahoma"/>
            </a:endParaRPr>
          </a:p>
        </p:txBody>
      </p:sp>
      <p:sp>
        <p:nvSpPr>
          <p:cNvPr id="370" name="Google Shape;370;p40"/>
          <p:cNvSpPr txBox="1"/>
          <p:nvPr/>
        </p:nvSpPr>
        <p:spPr>
          <a:xfrm>
            <a:off x="5770563" y="3022600"/>
            <a:ext cx="4064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Tahoma"/>
                <a:ea typeface="Tahoma"/>
                <a:cs typeface="Tahoma"/>
                <a:sym typeface="Tahoma"/>
              </a:rPr>
              <a:t>W</a:t>
            </a:r>
            <a:r>
              <a:rPr b="0" baseline="-25000" i="1" lang="en-US" sz="1400" u="none" cap="none" strike="noStrike">
                <a:solidFill>
                  <a:schemeClr val="dk1"/>
                </a:solidFill>
                <a:latin typeface="Tahoma"/>
                <a:ea typeface="Tahoma"/>
                <a:cs typeface="Tahoma"/>
                <a:sym typeface="Tahoma"/>
              </a:rPr>
              <a:t>2</a:t>
            </a:r>
            <a:endParaRPr b="0" i="1" sz="1400" u="none" cap="none" strike="noStrike">
              <a:solidFill>
                <a:schemeClr val="dk1"/>
              </a:solidFill>
              <a:latin typeface="Tahoma"/>
              <a:ea typeface="Tahoma"/>
              <a:cs typeface="Tahoma"/>
              <a:sym typeface="Tahoma"/>
            </a:endParaRPr>
          </a:p>
        </p:txBody>
      </p:sp>
      <p:sp>
        <p:nvSpPr>
          <p:cNvPr id="371" name="Google Shape;371;p40"/>
          <p:cNvSpPr txBox="1"/>
          <p:nvPr/>
        </p:nvSpPr>
        <p:spPr>
          <a:xfrm>
            <a:off x="5815013" y="3644900"/>
            <a:ext cx="4079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Tahoma"/>
                <a:ea typeface="Tahoma"/>
                <a:cs typeface="Tahoma"/>
                <a:sym typeface="Tahoma"/>
              </a:rPr>
              <a:t>W</a:t>
            </a:r>
            <a:r>
              <a:rPr b="0" baseline="-25000" i="1" lang="en-US" sz="1400" u="none" cap="none" strike="noStrike">
                <a:solidFill>
                  <a:schemeClr val="dk1"/>
                </a:solidFill>
                <a:latin typeface="Tahoma"/>
                <a:ea typeface="Tahoma"/>
                <a:cs typeface="Tahoma"/>
                <a:sym typeface="Tahoma"/>
              </a:rPr>
              <a:t>n</a:t>
            </a:r>
            <a:endParaRPr b="0" i="1" sz="1400" u="none" cap="none" strike="noStrike">
              <a:solidFill>
                <a:schemeClr val="dk1"/>
              </a:solidFill>
              <a:latin typeface="Tahoma"/>
              <a:ea typeface="Tahoma"/>
              <a:cs typeface="Tahoma"/>
              <a:sym typeface="Tahoma"/>
            </a:endParaRPr>
          </a:p>
        </p:txBody>
      </p:sp>
      <p:sp>
        <p:nvSpPr>
          <p:cNvPr id="372" name="Google Shape;372;p40"/>
          <p:cNvSpPr/>
          <p:nvPr/>
        </p:nvSpPr>
        <p:spPr>
          <a:xfrm>
            <a:off x="6596063" y="3127375"/>
            <a:ext cx="395287" cy="5191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Verdana"/>
                <a:ea typeface="Verdana"/>
                <a:cs typeface="Verdana"/>
                <a:sym typeface="Verdana"/>
              </a:rPr>
              <a:t>Σ</a:t>
            </a:r>
            <a:endParaRPr/>
          </a:p>
        </p:txBody>
      </p:sp>
      <p:sp>
        <p:nvSpPr>
          <p:cNvPr id="373" name="Google Shape;373;p40"/>
          <p:cNvSpPr txBox="1"/>
          <p:nvPr/>
        </p:nvSpPr>
        <p:spPr>
          <a:xfrm flipH="1" rot="-5400000">
            <a:off x="5350669" y="3444082"/>
            <a:ext cx="473075" cy="7318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Verdana"/>
                <a:ea typeface="Verdana"/>
                <a:cs typeface="Verdana"/>
                <a:sym typeface="Verdana"/>
              </a:rPr>
              <a:t>…</a:t>
            </a:r>
            <a:r>
              <a:rPr b="0" i="0" lang="en-US" sz="1800" u="none" cap="none" strike="noStrike">
                <a:solidFill>
                  <a:schemeClr val="dk1"/>
                </a:solidFill>
                <a:latin typeface="Verdana"/>
                <a:ea typeface="Verdana"/>
                <a:cs typeface="Verdana"/>
                <a:sym typeface="Verdana"/>
              </a:rPr>
              <a:t> </a:t>
            </a:r>
            <a:endParaRPr/>
          </a:p>
        </p:txBody>
      </p:sp>
      <p:pic>
        <p:nvPicPr>
          <p:cNvPr id="374" name="Google Shape;374;p40"/>
          <p:cNvPicPr preferRelativeResize="0"/>
          <p:nvPr/>
        </p:nvPicPr>
        <p:blipFill rotWithShape="1">
          <a:blip r:embed="rId4">
            <a:alphaModFix/>
          </a:blip>
          <a:srcRect b="0" l="0" r="0" t="0"/>
          <a:stretch/>
        </p:blipFill>
        <p:spPr>
          <a:xfrm>
            <a:off x="468313" y="3141663"/>
            <a:ext cx="3887787" cy="1123950"/>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380" name="Google Shape;380;p4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Learning Objective for TLNs(2/4)</a:t>
            </a:r>
            <a:endParaRPr b="1"/>
          </a:p>
        </p:txBody>
      </p:sp>
      <p:sp>
        <p:nvSpPr>
          <p:cNvPr id="381" name="Google Shape;381;p41"/>
          <p:cNvSpPr txBox="1"/>
          <p:nvPr>
            <p:ph idx="1" type="body"/>
          </p:nvPr>
        </p:nvSpPr>
        <p:spPr>
          <a:xfrm>
            <a:off x="0" y="1752600"/>
            <a:ext cx="4716463" cy="48450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solidFill>
                  <a:srgbClr val="FF6600"/>
                </a:solidFill>
              </a:rPr>
              <a:t>Assumption</a:t>
            </a:r>
            <a:r>
              <a:rPr lang="en-US"/>
              <a:t>: A training set of following form is given</a:t>
            </a:r>
            <a:endParaRPr/>
          </a:p>
          <a:p>
            <a:pPr indent="-342900" lvl="0" marL="342900" rtl="0" algn="l">
              <a:spcBef>
                <a:spcPts val="640"/>
              </a:spcBef>
              <a:spcAft>
                <a:spcPts val="0"/>
              </a:spcAft>
              <a:buSzPts val="1920"/>
              <a:buFont typeface="Noto Sans Symbols"/>
              <a:buNone/>
            </a:pPr>
            <a:r>
              <a:t/>
            </a:r>
            <a:endParaRPr/>
          </a:p>
          <a:p>
            <a:pPr indent="-342900" lvl="0" marL="342900" rtl="0" algn="l">
              <a:spcBef>
                <a:spcPts val="640"/>
              </a:spcBef>
              <a:spcAft>
                <a:spcPts val="0"/>
              </a:spcAft>
              <a:buSzPts val="1920"/>
              <a:buChar char="■"/>
            </a:pPr>
            <a:r>
              <a:rPr lang="en-US"/>
              <a:t>Each pattern </a:t>
            </a:r>
            <a:r>
              <a:rPr lang="en-US">
                <a:solidFill>
                  <a:srgbClr val="009900"/>
                </a:solidFill>
              </a:rPr>
              <a:t>X</a:t>
            </a:r>
            <a:r>
              <a:rPr baseline="-25000" lang="en-US">
                <a:solidFill>
                  <a:srgbClr val="009900"/>
                </a:solidFill>
              </a:rPr>
              <a:t>k</a:t>
            </a:r>
            <a:r>
              <a:rPr baseline="-25000" i="1" lang="en-US"/>
              <a:t> </a:t>
            </a:r>
            <a:r>
              <a:rPr lang="en-US"/>
              <a:t>is tagged to one of two classes </a:t>
            </a:r>
            <a:r>
              <a:rPr lang="en-US">
                <a:solidFill>
                  <a:srgbClr val="009900"/>
                </a:solidFill>
              </a:rPr>
              <a:t>C</a:t>
            </a:r>
            <a:r>
              <a:rPr baseline="-25000" lang="en-US">
                <a:solidFill>
                  <a:srgbClr val="009900"/>
                </a:solidFill>
              </a:rPr>
              <a:t>0</a:t>
            </a:r>
            <a:r>
              <a:rPr lang="en-US"/>
              <a:t> or </a:t>
            </a:r>
            <a:r>
              <a:rPr lang="en-US">
                <a:solidFill>
                  <a:srgbClr val="009900"/>
                </a:solidFill>
              </a:rPr>
              <a:t>C</a:t>
            </a:r>
            <a:r>
              <a:rPr baseline="-25000" lang="en-US">
                <a:solidFill>
                  <a:srgbClr val="009900"/>
                </a:solidFill>
              </a:rPr>
              <a:t>1</a:t>
            </a:r>
            <a:r>
              <a:rPr lang="en-US"/>
              <a:t> denoted by the desired output </a:t>
            </a:r>
            <a:r>
              <a:rPr lang="en-US">
                <a:solidFill>
                  <a:srgbClr val="009900"/>
                </a:solidFill>
              </a:rPr>
              <a:t>d</a:t>
            </a:r>
            <a:r>
              <a:rPr baseline="-25000" lang="en-US">
                <a:solidFill>
                  <a:srgbClr val="009900"/>
                </a:solidFill>
              </a:rPr>
              <a:t>k </a:t>
            </a:r>
            <a:r>
              <a:rPr lang="en-US"/>
              <a:t>being 0 or 1 respectively.</a:t>
            </a:r>
            <a:endParaRPr/>
          </a:p>
        </p:txBody>
      </p:sp>
      <p:pic>
        <p:nvPicPr>
          <p:cNvPr id="382" name="Google Shape;382;p41"/>
          <p:cNvPicPr preferRelativeResize="0"/>
          <p:nvPr>
            <p:ph idx="3" type="body"/>
          </p:nvPr>
        </p:nvPicPr>
        <p:blipFill rotWithShape="1">
          <a:blip r:embed="rId3">
            <a:alphaModFix/>
          </a:blip>
          <a:srcRect b="0" l="0" r="0" t="0"/>
          <a:stretch/>
        </p:blipFill>
        <p:spPr>
          <a:xfrm>
            <a:off x="5843588" y="4954588"/>
            <a:ext cx="2517775" cy="955675"/>
          </a:xfrm>
          <a:prstGeom prst="rect">
            <a:avLst/>
          </a:prstGeom>
          <a:noFill/>
          <a:ln cap="flat" cmpd="sng" w="19050">
            <a:solidFill>
              <a:srgbClr val="993366"/>
            </a:solidFill>
            <a:prstDash val="solid"/>
            <a:miter lim="800000"/>
            <a:headEnd len="sm" w="sm" type="none"/>
            <a:tailEnd len="sm" w="sm" type="none"/>
          </a:ln>
        </p:spPr>
      </p:pic>
      <p:sp>
        <p:nvSpPr>
          <p:cNvPr id="383" name="Google Shape;383;p41"/>
          <p:cNvSpPr/>
          <p:nvPr/>
        </p:nvSpPr>
        <p:spPr>
          <a:xfrm>
            <a:off x="6443663" y="2751138"/>
            <a:ext cx="1223962" cy="1223962"/>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Tahoma"/>
              <a:ea typeface="Tahoma"/>
              <a:cs typeface="Tahoma"/>
              <a:sym typeface="Tahoma"/>
            </a:endParaRPr>
          </a:p>
        </p:txBody>
      </p:sp>
      <p:cxnSp>
        <p:nvCxnSpPr>
          <p:cNvPr id="384" name="Google Shape;384;p41"/>
          <p:cNvCxnSpPr/>
          <p:nvPr/>
        </p:nvCxnSpPr>
        <p:spPr>
          <a:xfrm>
            <a:off x="7062788" y="2751138"/>
            <a:ext cx="0" cy="1223962"/>
          </a:xfrm>
          <a:prstGeom prst="straightConnector1">
            <a:avLst/>
          </a:prstGeom>
          <a:noFill/>
          <a:ln cap="flat" cmpd="sng" w="9525">
            <a:solidFill>
              <a:schemeClr val="dk1"/>
            </a:solidFill>
            <a:prstDash val="solid"/>
            <a:round/>
            <a:headEnd len="med" w="med" type="none"/>
            <a:tailEnd len="med" w="med" type="none"/>
          </a:ln>
        </p:spPr>
      </p:cxnSp>
      <p:cxnSp>
        <p:nvCxnSpPr>
          <p:cNvPr id="385" name="Google Shape;385;p41"/>
          <p:cNvCxnSpPr/>
          <p:nvPr/>
        </p:nvCxnSpPr>
        <p:spPr>
          <a:xfrm>
            <a:off x="7235825" y="3111500"/>
            <a:ext cx="0" cy="503238"/>
          </a:xfrm>
          <a:prstGeom prst="straightConnector1">
            <a:avLst/>
          </a:prstGeom>
          <a:noFill/>
          <a:ln cap="flat" cmpd="sng" w="9525">
            <a:solidFill>
              <a:schemeClr val="dk1"/>
            </a:solidFill>
            <a:prstDash val="solid"/>
            <a:round/>
            <a:headEnd len="med" w="med" type="none"/>
            <a:tailEnd len="med" w="med" type="none"/>
          </a:ln>
        </p:spPr>
      </p:cxnSp>
      <p:cxnSp>
        <p:nvCxnSpPr>
          <p:cNvPr id="386" name="Google Shape;386;p41"/>
          <p:cNvCxnSpPr/>
          <p:nvPr/>
        </p:nvCxnSpPr>
        <p:spPr>
          <a:xfrm>
            <a:off x="7235825" y="3255963"/>
            <a:ext cx="215900" cy="0"/>
          </a:xfrm>
          <a:prstGeom prst="straightConnector1">
            <a:avLst/>
          </a:prstGeom>
          <a:noFill/>
          <a:ln cap="flat" cmpd="sng" w="9525">
            <a:solidFill>
              <a:schemeClr val="dk1"/>
            </a:solidFill>
            <a:prstDash val="solid"/>
            <a:round/>
            <a:headEnd len="med" w="med" type="none"/>
            <a:tailEnd len="med" w="med" type="none"/>
          </a:ln>
        </p:spPr>
      </p:cxnSp>
      <p:cxnSp>
        <p:nvCxnSpPr>
          <p:cNvPr id="387" name="Google Shape;387;p41"/>
          <p:cNvCxnSpPr/>
          <p:nvPr/>
        </p:nvCxnSpPr>
        <p:spPr>
          <a:xfrm>
            <a:off x="7164388" y="3543300"/>
            <a:ext cx="287337" cy="0"/>
          </a:xfrm>
          <a:prstGeom prst="straightConnector1">
            <a:avLst/>
          </a:prstGeom>
          <a:noFill/>
          <a:ln cap="flat" cmpd="sng" w="9525">
            <a:solidFill>
              <a:schemeClr val="dk1"/>
            </a:solidFill>
            <a:prstDash val="solid"/>
            <a:round/>
            <a:headEnd len="med" w="med" type="none"/>
            <a:tailEnd len="med" w="med" type="none"/>
          </a:ln>
        </p:spPr>
      </p:cxnSp>
      <p:cxnSp>
        <p:nvCxnSpPr>
          <p:cNvPr id="388" name="Google Shape;388;p41"/>
          <p:cNvCxnSpPr/>
          <p:nvPr/>
        </p:nvCxnSpPr>
        <p:spPr>
          <a:xfrm>
            <a:off x="7667625" y="3398838"/>
            <a:ext cx="1008063" cy="0"/>
          </a:xfrm>
          <a:prstGeom prst="straightConnector1">
            <a:avLst/>
          </a:prstGeom>
          <a:noFill/>
          <a:ln cap="flat" cmpd="sng" w="9525">
            <a:solidFill>
              <a:schemeClr val="dk1"/>
            </a:solidFill>
            <a:prstDash val="solid"/>
            <a:round/>
            <a:headEnd len="med" w="med" type="none"/>
            <a:tailEnd len="med" w="med" type="triangle"/>
          </a:ln>
        </p:spPr>
      </p:cxnSp>
      <p:sp>
        <p:nvSpPr>
          <p:cNvPr id="389" name="Google Shape;389;p41"/>
          <p:cNvSpPr txBox="1"/>
          <p:nvPr/>
        </p:nvSpPr>
        <p:spPr>
          <a:xfrm>
            <a:off x="8642350" y="3194050"/>
            <a:ext cx="2968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Tahoma"/>
                <a:ea typeface="Tahoma"/>
                <a:cs typeface="Tahoma"/>
                <a:sym typeface="Tahoma"/>
              </a:rPr>
              <a:t>S</a:t>
            </a:r>
            <a:endParaRPr/>
          </a:p>
        </p:txBody>
      </p:sp>
      <p:cxnSp>
        <p:nvCxnSpPr>
          <p:cNvPr id="390" name="Google Shape;390;p41"/>
          <p:cNvCxnSpPr/>
          <p:nvPr/>
        </p:nvCxnSpPr>
        <p:spPr>
          <a:xfrm>
            <a:off x="7056438" y="1965325"/>
            <a:ext cx="0" cy="777875"/>
          </a:xfrm>
          <a:prstGeom prst="straightConnector1">
            <a:avLst/>
          </a:prstGeom>
          <a:noFill/>
          <a:ln cap="flat" cmpd="sng" w="9525">
            <a:solidFill>
              <a:schemeClr val="dk1"/>
            </a:solidFill>
            <a:prstDash val="solid"/>
            <a:round/>
            <a:headEnd len="med" w="med" type="none"/>
            <a:tailEnd len="med" w="med" type="triangle"/>
          </a:ln>
        </p:spPr>
      </p:cxnSp>
      <p:sp>
        <p:nvSpPr>
          <p:cNvPr id="391" name="Google Shape;391;p41"/>
          <p:cNvSpPr txBox="1"/>
          <p:nvPr/>
        </p:nvSpPr>
        <p:spPr>
          <a:xfrm>
            <a:off x="6826250" y="1684338"/>
            <a:ext cx="409575"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chemeClr val="dk1"/>
                </a:solidFill>
                <a:latin typeface="Tahoma"/>
                <a:ea typeface="Tahoma"/>
                <a:cs typeface="Tahoma"/>
                <a:sym typeface="Tahoma"/>
              </a:rPr>
              <a:t>+1</a:t>
            </a:r>
            <a:endParaRPr/>
          </a:p>
        </p:txBody>
      </p:sp>
      <p:sp>
        <p:nvSpPr>
          <p:cNvPr id="392" name="Google Shape;392;p41"/>
          <p:cNvSpPr txBox="1"/>
          <p:nvPr/>
        </p:nvSpPr>
        <p:spPr>
          <a:xfrm>
            <a:off x="7019925" y="2251075"/>
            <a:ext cx="42545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Tahoma"/>
                <a:ea typeface="Tahoma"/>
                <a:cs typeface="Tahoma"/>
                <a:sym typeface="Tahoma"/>
              </a:rPr>
              <a:t>W</a:t>
            </a:r>
            <a:r>
              <a:rPr b="0" baseline="-25000" i="1" lang="en-US" sz="1400" u="none" cap="none" strike="noStrike">
                <a:solidFill>
                  <a:schemeClr val="dk1"/>
                </a:solidFill>
                <a:latin typeface="Tahoma"/>
                <a:ea typeface="Tahoma"/>
                <a:cs typeface="Tahoma"/>
                <a:sym typeface="Tahoma"/>
              </a:rPr>
              <a:t>O</a:t>
            </a:r>
            <a:endParaRPr b="0" i="1" sz="1400" u="none" cap="none" strike="noStrike">
              <a:solidFill>
                <a:schemeClr val="dk1"/>
              </a:solidFill>
              <a:latin typeface="Tahoma"/>
              <a:ea typeface="Tahoma"/>
              <a:cs typeface="Tahoma"/>
              <a:sym typeface="Tahoma"/>
            </a:endParaRPr>
          </a:p>
        </p:txBody>
      </p:sp>
      <p:cxnSp>
        <p:nvCxnSpPr>
          <p:cNvPr id="393" name="Google Shape;393;p41"/>
          <p:cNvCxnSpPr/>
          <p:nvPr/>
        </p:nvCxnSpPr>
        <p:spPr>
          <a:xfrm>
            <a:off x="5148263" y="2565400"/>
            <a:ext cx="1368425" cy="503238"/>
          </a:xfrm>
          <a:prstGeom prst="straightConnector1">
            <a:avLst/>
          </a:prstGeom>
          <a:noFill/>
          <a:ln cap="flat" cmpd="sng" w="9525">
            <a:solidFill>
              <a:schemeClr val="dk1"/>
            </a:solidFill>
            <a:prstDash val="solid"/>
            <a:round/>
            <a:headEnd len="med" w="med" type="none"/>
            <a:tailEnd len="med" w="med" type="triangle"/>
          </a:ln>
        </p:spPr>
      </p:cxnSp>
      <p:cxnSp>
        <p:nvCxnSpPr>
          <p:cNvPr id="394" name="Google Shape;394;p41"/>
          <p:cNvCxnSpPr/>
          <p:nvPr/>
        </p:nvCxnSpPr>
        <p:spPr>
          <a:xfrm>
            <a:off x="5062538" y="3370263"/>
            <a:ext cx="1366837" cy="0"/>
          </a:xfrm>
          <a:prstGeom prst="straightConnector1">
            <a:avLst/>
          </a:prstGeom>
          <a:noFill/>
          <a:ln cap="flat" cmpd="sng" w="9525">
            <a:solidFill>
              <a:schemeClr val="dk1"/>
            </a:solidFill>
            <a:prstDash val="solid"/>
            <a:round/>
            <a:headEnd len="med" w="med" type="none"/>
            <a:tailEnd len="med" w="med" type="triangle"/>
          </a:ln>
        </p:spPr>
      </p:cxnSp>
      <p:cxnSp>
        <p:nvCxnSpPr>
          <p:cNvPr id="395" name="Google Shape;395;p41"/>
          <p:cNvCxnSpPr/>
          <p:nvPr/>
        </p:nvCxnSpPr>
        <p:spPr>
          <a:xfrm flipH="1" rot="10800000">
            <a:off x="5292725" y="3716338"/>
            <a:ext cx="1254125" cy="676275"/>
          </a:xfrm>
          <a:prstGeom prst="straightConnector1">
            <a:avLst/>
          </a:prstGeom>
          <a:noFill/>
          <a:ln cap="flat" cmpd="sng" w="9525">
            <a:solidFill>
              <a:schemeClr val="dk1"/>
            </a:solidFill>
            <a:prstDash val="solid"/>
            <a:round/>
            <a:headEnd len="med" w="med" type="none"/>
            <a:tailEnd len="med" w="med" type="triangle"/>
          </a:ln>
        </p:spPr>
      </p:cxnSp>
      <p:sp>
        <p:nvSpPr>
          <p:cNvPr id="396" name="Google Shape;396;p41"/>
          <p:cNvSpPr txBox="1"/>
          <p:nvPr/>
        </p:nvSpPr>
        <p:spPr>
          <a:xfrm>
            <a:off x="4767263" y="2316163"/>
            <a:ext cx="37782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Tahoma"/>
                <a:ea typeface="Tahoma"/>
                <a:cs typeface="Tahoma"/>
                <a:sym typeface="Tahoma"/>
              </a:rPr>
              <a:t>X</a:t>
            </a:r>
            <a:r>
              <a:rPr b="0" baseline="-25000" i="1" lang="en-US" sz="1600" u="none" cap="none" strike="noStrike">
                <a:solidFill>
                  <a:schemeClr val="dk1"/>
                </a:solidFill>
                <a:latin typeface="Tahoma"/>
                <a:ea typeface="Tahoma"/>
                <a:cs typeface="Tahoma"/>
                <a:sym typeface="Tahoma"/>
              </a:rPr>
              <a:t>1</a:t>
            </a:r>
            <a:endParaRPr b="0" i="1" sz="1600" u="none" cap="none" strike="noStrike">
              <a:solidFill>
                <a:schemeClr val="dk1"/>
              </a:solidFill>
              <a:latin typeface="Tahoma"/>
              <a:ea typeface="Tahoma"/>
              <a:cs typeface="Tahoma"/>
              <a:sym typeface="Tahoma"/>
            </a:endParaRPr>
          </a:p>
        </p:txBody>
      </p:sp>
      <p:sp>
        <p:nvSpPr>
          <p:cNvPr id="397" name="Google Shape;397;p41"/>
          <p:cNvSpPr txBox="1"/>
          <p:nvPr/>
        </p:nvSpPr>
        <p:spPr>
          <a:xfrm>
            <a:off x="4530725" y="3171825"/>
            <a:ext cx="37782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Tahoma"/>
                <a:ea typeface="Tahoma"/>
                <a:cs typeface="Tahoma"/>
                <a:sym typeface="Tahoma"/>
              </a:rPr>
              <a:t>X</a:t>
            </a:r>
            <a:r>
              <a:rPr b="0" baseline="-25000" i="1" lang="en-US" sz="1600" u="none" cap="none" strike="noStrike">
                <a:solidFill>
                  <a:schemeClr val="dk1"/>
                </a:solidFill>
                <a:latin typeface="Tahoma"/>
                <a:ea typeface="Tahoma"/>
                <a:cs typeface="Tahoma"/>
                <a:sym typeface="Tahoma"/>
              </a:rPr>
              <a:t>2</a:t>
            </a:r>
            <a:endParaRPr b="0" i="1" sz="1600" u="none" cap="none" strike="noStrike">
              <a:solidFill>
                <a:schemeClr val="dk1"/>
              </a:solidFill>
              <a:latin typeface="Tahoma"/>
              <a:ea typeface="Tahoma"/>
              <a:cs typeface="Tahoma"/>
              <a:sym typeface="Tahoma"/>
            </a:endParaRPr>
          </a:p>
        </p:txBody>
      </p:sp>
      <p:sp>
        <p:nvSpPr>
          <p:cNvPr id="398" name="Google Shape;398;p41"/>
          <p:cNvSpPr txBox="1"/>
          <p:nvPr/>
        </p:nvSpPr>
        <p:spPr>
          <a:xfrm>
            <a:off x="4678363" y="4233863"/>
            <a:ext cx="37941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600" u="none" cap="none" strike="noStrike">
                <a:solidFill>
                  <a:schemeClr val="dk1"/>
                </a:solidFill>
                <a:latin typeface="Tahoma"/>
                <a:ea typeface="Tahoma"/>
                <a:cs typeface="Tahoma"/>
                <a:sym typeface="Tahoma"/>
              </a:rPr>
              <a:t>X</a:t>
            </a:r>
            <a:r>
              <a:rPr b="0" baseline="-25000" i="1" lang="en-US" sz="1600" u="none" cap="none" strike="noStrike">
                <a:solidFill>
                  <a:schemeClr val="dk1"/>
                </a:solidFill>
                <a:latin typeface="Tahoma"/>
                <a:ea typeface="Tahoma"/>
                <a:cs typeface="Tahoma"/>
                <a:sym typeface="Tahoma"/>
              </a:rPr>
              <a:t>n</a:t>
            </a:r>
            <a:endParaRPr b="0" i="1" sz="1600" u="none" cap="none" strike="noStrike">
              <a:solidFill>
                <a:schemeClr val="dk1"/>
              </a:solidFill>
              <a:latin typeface="Tahoma"/>
              <a:ea typeface="Tahoma"/>
              <a:cs typeface="Tahoma"/>
              <a:sym typeface="Tahoma"/>
            </a:endParaRPr>
          </a:p>
        </p:txBody>
      </p:sp>
      <p:sp>
        <p:nvSpPr>
          <p:cNvPr id="399" name="Google Shape;399;p41"/>
          <p:cNvSpPr txBox="1"/>
          <p:nvPr/>
        </p:nvSpPr>
        <p:spPr>
          <a:xfrm>
            <a:off x="5815013" y="2447925"/>
            <a:ext cx="4064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Tahoma"/>
                <a:ea typeface="Tahoma"/>
                <a:cs typeface="Tahoma"/>
                <a:sym typeface="Tahoma"/>
              </a:rPr>
              <a:t>W</a:t>
            </a:r>
            <a:r>
              <a:rPr b="0" baseline="-25000" i="1" lang="en-US" sz="1400" u="none" cap="none" strike="noStrike">
                <a:solidFill>
                  <a:schemeClr val="dk1"/>
                </a:solidFill>
                <a:latin typeface="Tahoma"/>
                <a:ea typeface="Tahoma"/>
                <a:cs typeface="Tahoma"/>
                <a:sym typeface="Tahoma"/>
              </a:rPr>
              <a:t>1</a:t>
            </a:r>
            <a:endParaRPr b="0" i="1" sz="1400" u="none" cap="none" strike="noStrike">
              <a:solidFill>
                <a:schemeClr val="dk1"/>
              </a:solidFill>
              <a:latin typeface="Tahoma"/>
              <a:ea typeface="Tahoma"/>
              <a:cs typeface="Tahoma"/>
              <a:sym typeface="Tahoma"/>
            </a:endParaRPr>
          </a:p>
        </p:txBody>
      </p:sp>
      <p:sp>
        <p:nvSpPr>
          <p:cNvPr id="400" name="Google Shape;400;p41"/>
          <p:cNvSpPr txBox="1"/>
          <p:nvPr/>
        </p:nvSpPr>
        <p:spPr>
          <a:xfrm>
            <a:off x="5770563" y="3022600"/>
            <a:ext cx="4064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Tahoma"/>
                <a:ea typeface="Tahoma"/>
                <a:cs typeface="Tahoma"/>
                <a:sym typeface="Tahoma"/>
              </a:rPr>
              <a:t>W</a:t>
            </a:r>
            <a:r>
              <a:rPr b="0" baseline="-25000" i="1" lang="en-US" sz="1400" u="none" cap="none" strike="noStrike">
                <a:solidFill>
                  <a:schemeClr val="dk1"/>
                </a:solidFill>
                <a:latin typeface="Tahoma"/>
                <a:ea typeface="Tahoma"/>
                <a:cs typeface="Tahoma"/>
                <a:sym typeface="Tahoma"/>
              </a:rPr>
              <a:t>2</a:t>
            </a:r>
            <a:endParaRPr b="0" i="1" sz="1400" u="none" cap="none" strike="noStrike">
              <a:solidFill>
                <a:schemeClr val="dk1"/>
              </a:solidFill>
              <a:latin typeface="Tahoma"/>
              <a:ea typeface="Tahoma"/>
              <a:cs typeface="Tahoma"/>
              <a:sym typeface="Tahoma"/>
            </a:endParaRPr>
          </a:p>
        </p:txBody>
      </p:sp>
      <p:sp>
        <p:nvSpPr>
          <p:cNvPr id="401" name="Google Shape;401;p41"/>
          <p:cNvSpPr txBox="1"/>
          <p:nvPr/>
        </p:nvSpPr>
        <p:spPr>
          <a:xfrm>
            <a:off x="5815013" y="3644900"/>
            <a:ext cx="4079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Tahoma"/>
                <a:ea typeface="Tahoma"/>
                <a:cs typeface="Tahoma"/>
                <a:sym typeface="Tahoma"/>
              </a:rPr>
              <a:t>W</a:t>
            </a:r>
            <a:r>
              <a:rPr b="0" baseline="-25000" i="1" lang="en-US" sz="1400" u="none" cap="none" strike="noStrike">
                <a:solidFill>
                  <a:schemeClr val="dk1"/>
                </a:solidFill>
                <a:latin typeface="Tahoma"/>
                <a:ea typeface="Tahoma"/>
                <a:cs typeface="Tahoma"/>
                <a:sym typeface="Tahoma"/>
              </a:rPr>
              <a:t>n</a:t>
            </a:r>
            <a:endParaRPr b="0" i="1" sz="1400" u="none" cap="none" strike="noStrike">
              <a:solidFill>
                <a:schemeClr val="dk1"/>
              </a:solidFill>
              <a:latin typeface="Tahoma"/>
              <a:ea typeface="Tahoma"/>
              <a:cs typeface="Tahoma"/>
              <a:sym typeface="Tahoma"/>
            </a:endParaRPr>
          </a:p>
        </p:txBody>
      </p:sp>
      <p:sp>
        <p:nvSpPr>
          <p:cNvPr id="402" name="Google Shape;402;p41"/>
          <p:cNvSpPr/>
          <p:nvPr/>
        </p:nvSpPr>
        <p:spPr>
          <a:xfrm>
            <a:off x="6596063" y="3127375"/>
            <a:ext cx="395287" cy="51911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Verdana"/>
                <a:ea typeface="Verdana"/>
                <a:cs typeface="Verdana"/>
                <a:sym typeface="Verdana"/>
              </a:rPr>
              <a:t>Σ</a:t>
            </a:r>
            <a:endParaRPr/>
          </a:p>
        </p:txBody>
      </p:sp>
      <p:sp>
        <p:nvSpPr>
          <p:cNvPr id="403" name="Google Shape;403;p41"/>
          <p:cNvSpPr txBox="1"/>
          <p:nvPr/>
        </p:nvSpPr>
        <p:spPr>
          <a:xfrm flipH="1" rot="-5400000">
            <a:off x="5350669" y="3444082"/>
            <a:ext cx="473075" cy="7318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dk1"/>
                </a:solidFill>
                <a:latin typeface="Verdana"/>
                <a:ea typeface="Verdana"/>
                <a:cs typeface="Verdana"/>
                <a:sym typeface="Verdana"/>
              </a:rPr>
              <a:t>…</a:t>
            </a:r>
            <a:r>
              <a:rPr b="0" i="0" lang="en-US" sz="1800" u="none" cap="none" strike="noStrike">
                <a:solidFill>
                  <a:schemeClr val="dk1"/>
                </a:solidFill>
                <a:latin typeface="Verdana"/>
                <a:ea typeface="Verdana"/>
                <a:cs typeface="Verdana"/>
                <a:sym typeface="Verdana"/>
              </a:rPr>
              <a:t> </a:t>
            </a:r>
            <a:endParaRPr/>
          </a:p>
        </p:txBody>
      </p:sp>
      <p:pic>
        <p:nvPicPr>
          <p:cNvPr id="404" name="Google Shape;404;p41"/>
          <p:cNvPicPr preferRelativeResize="0"/>
          <p:nvPr/>
        </p:nvPicPr>
        <p:blipFill rotWithShape="1">
          <a:blip r:embed="rId4">
            <a:alphaModFix/>
          </a:blip>
          <a:srcRect b="0" l="0" r="0" t="0"/>
          <a:stretch/>
        </p:blipFill>
        <p:spPr>
          <a:xfrm>
            <a:off x="395288" y="3357563"/>
            <a:ext cx="4032250" cy="428625"/>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410" name="Google Shape;410;p4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Learning Objective for TLNs(3/4) </a:t>
            </a:r>
            <a:endParaRPr/>
          </a:p>
        </p:txBody>
      </p:sp>
      <p:sp>
        <p:nvSpPr>
          <p:cNvPr id="411" name="Google Shape;411;p42"/>
          <p:cNvSpPr txBox="1"/>
          <p:nvPr>
            <p:ph idx="1" type="body"/>
          </p:nvPr>
        </p:nvSpPr>
        <p:spPr>
          <a:xfrm>
            <a:off x="566738" y="1752600"/>
            <a:ext cx="8001000" cy="43402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Two classes identified by two possible signal states of the TLN</a:t>
            </a:r>
            <a:endParaRPr/>
          </a:p>
          <a:p>
            <a:pPr indent="-285750" lvl="1" marL="742950" rtl="0" algn="l">
              <a:lnSpc>
                <a:spcPct val="90000"/>
              </a:lnSpc>
              <a:spcBef>
                <a:spcPts val="560"/>
              </a:spcBef>
              <a:spcAft>
                <a:spcPts val="0"/>
              </a:spcAft>
              <a:buSzPts val="1540"/>
              <a:buChar char="■"/>
            </a:pPr>
            <a:r>
              <a:rPr lang="en-US">
                <a:solidFill>
                  <a:srgbClr val="009900"/>
                </a:solidFill>
              </a:rPr>
              <a:t>C</a:t>
            </a:r>
            <a:r>
              <a:rPr baseline="-25000" lang="en-US">
                <a:solidFill>
                  <a:srgbClr val="009900"/>
                </a:solidFill>
              </a:rPr>
              <a:t>0</a:t>
            </a:r>
            <a:r>
              <a:rPr lang="en-US"/>
              <a:t> by a signal </a:t>
            </a:r>
            <a:r>
              <a:rPr lang="en-US">
                <a:solidFill>
                  <a:srgbClr val="009900"/>
                </a:solidFill>
              </a:rPr>
              <a:t>S(y</a:t>
            </a:r>
            <a:r>
              <a:rPr baseline="-25000" lang="en-US">
                <a:solidFill>
                  <a:srgbClr val="009900"/>
                </a:solidFill>
              </a:rPr>
              <a:t>k</a:t>
            </a:r>
            <a:r>
              <a:rPr lang="en-US">
                <a:solidFill>
                  <a:srgbClr val="009900"/>
                </a:solidFill>
              </a:rPr>
              <a:t>) = 0</a:t>
            </a:r>
            <a:r>
              <a:rPr lang="en-US"/>
              <a:t>,</a:t>
            </a:r>
            <a:r>
              <a:rPr lang="en-US">
                <a:solidFill>
                  <a:srgbClr val="009900"/>
                </a:solidFill>
              </a:rPr>
              <a:t> C</a:t>
            </a:r>
            <a:r>
              <a:rPr baseline="-25000" lang="en-US">
                <a:solidFill>
                  <a:srgbClr val="009900"/>
                </a:solidFill>
              </a:rPr>
              <a:t>1</a:t>
            </a:r>
            <a:r>
              <a:rPr lang="en-US"/>
              <a:t> by a signal </a:t>
            </a:r>
            <a:r>
              <a:rPr lang="en-US">
                <a:solidFill>
                  <a:srgbClr val="009900"/>
                </a:solidFill>
              </a:rPr>
              <a:t>S(y</a:t>
            </a:r>
            <a:r>
              <a:rPr baseline="-25000" lang="en-US">
                <a:solidFill>
                  <a:srgbClr val="009900"/>
                </a:solidFill>
              </a:rPr>
              <a:t>k</a:t>
            </a:r>
            <a:r>
              <a:rPr lang="en-US">
                <a:solidFill>
                  <a:srgbClr val="009900"/>
                </a:solidFill>
              </a:rPr>
              <a:t>) = 1</a:t>
            </a:r>
            <a:r>
              <a:rPr lang="en-US"/>
              <a:t>.</a:t>
            </a:r>
            <a:endParaRPr/>
          </a:p>
          <a:p>
            <a:pPr indent="-342900" lvl="0" marL="342900" rtl="0" algn="l">
              <a:lnSpc>
                <a:spcPct val="90000"/>
              </a:lnSpc>
              <a:spcBef>
                <a:spcPts val="640"/>
              </a:spcBef>
              <a:spcAft>
                <a:spcPts val="0"/>
              </a:spcAft>
              <a:buSzPts val="1920"/>
              <a:buChar char="■"/>
            </a:pPr>
            <a:r>
              <a:rPr lang="en-US"/>
              <a:t>Given two sets of vectors </a:t>
            </a:r>
            <a:r>
              <a:rPr lang="en-US">
                <a:solidFill>
                  <a:srgbClr val="009900"/>
                </a:solidFill>
              </a:rPr>
              <a:t>X</a:t>
            </a:r>
            <a:r>
              <a:rPr baseline="-25000" lang="en-US">
                <a:solidFill>
                  <a:srgbClr val="009900"/>
                </a:solidFill>
              </a:rPr>
              <a:t>0</a:t>
            </a:r>
            <a:r>
              <a:rPr lang="en-US"/>
              <a:t> and</a:t>
            </a:r>
            <a:r>
              <a:rPr lang="en-US">
                <a:solidFill>
                  <a:srgbClr val="009900"/>
                </a:solidFill>
              </a:rPr>
              <a:t>X</a:t>
            </a:r>
            <a:r>
              <a:rPr baseline="-25000" lang="en-US">
                <a:solidFill>
                  <a:srgbClr val="009900"/>
                </a:solidFill>
              </a:rPr>
              <a:t>1</a:t>
            </a:r>
            <a:r>
              <a:rPr i="1" lang="en-US">
                <a:solidFill>
                  <a:srgbClr val="009900"/>
                </a:solidFill>
              </a:rPr>
              <a:t> </a:t>
            </a:r>
            <a:r>
              <a:rPr lang="en-US"/>
              <a:t>belonging to classes </a:t>
            </a:r>
            <a:r>
              <a:rPr lang="en-US">
                <a:solidFill>
                  <a:srgbClr val="009900"/>
                </a:solidFill>
              </a:rPr>
              <a:t>C</a:t>
            </a:r>
            <a:r>
              <a:rPr baseline="-25000" lang="en-US">
                <a:solidFill>
                  <a:srgbClr val="009900"/>
                </a:solidFill>
              </a:rPr>
              <a:t>0</a:t>
            </a:r>
            <a:r>
              <a:rPr baseline="-25000" lang="en-US"/>
              <a:t> </a:t>
            </a:r>
            <a:r>
              <a:rPr lang="en-US"/>
              <a:t>and </a:t>
            </a:r>
            <a:r>
              <a:rPr lang="en-US">
                <a:solidFill>
                  <a:srgbClr val="009900"/>
                </a:solidFill>
              </a:rPr>
              <a:t>C</a:t>
            </a:r>
            <a:r>
              <a:rPr baseline="-25000" lang="en-US">
                <a:solidFill>
                  <a:srgbClr val="009900"/>
                </a:solidFill>
              </a:rPr>
              <a:t>1</a:t>
            </a:r>
            <a:r>
              <a:rPr lang="en-US"/>
              <a:t> respectively the learning procedure searches a solution weight vector </a:t>
            </a:r>
            <a:r>
              <a:rPr lang="en-US">
                <a:solidFill>
                  <a:srgbClr val="009900"/>
                </a:solidFill>
              </a:rPr>
              <a:t>W</a:t>
            </a:r>
            <a:r>
              <a:rPr baseline="-25000" lang="en-US">
                <a:solidFill>
                  <a:srgbClr val="009900"/>
                </a:solidFill>
              </a:rPr>
              <a:t>S</a:t>
            </a:r>
            <a:r>
              <a:rPr lang="en-US"/>
              <a:t> that correctly classifies the vectors into their respective classes. </a:t>
            </a:r>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417" name="Google Shape;417;p4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Learning Objective for TLNs(4/4)</a:t>
            </a:r>
            <a:endParaRPr/>
          </a:p>
        </p:txBody>
      </p:sp>
      <p:sp>
        <p:nvSpPr>
          <p:cNvPr id="418" name="Google Shape;418;p43"/>
          <p:cNvSpPr txBox="1"/>
          <p:nvPr>
            <p:ph idx="1" type="body"/>
          </p:nvPr>
        </p:nvSpPr>
        <p:spPr>
          <a:xfrm>
            <a:off x="468313" y="2060575"/>
            <a:ext cx="8001000" cy="3455988"/>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Context: TLNs</a:t>
            </a:r>
            <a:endParaRPr/>
          </a:p>
          <a:p>
            <a:pPr indent="-285750" lvl="1" marL="742950" rtl="0" algn="l">
              <a:lnSpc>
                <a:spcPct val="90000"/>
              </a:lnSpc>
              <a:spcBef>
                <a:spcPts val="560"/>
              </a:spcBef>
              <a:spcAft>
                <a:spcPts val="0"/>
              </a:spcAft>
              <a:buSzPts val="1540"/>
              <a:buChar char="■"/>
            </a:pPr>
            <a:r>
              <a:rPr lang="en-US">
                <a:solidFill>
                  <a:srgbClr val="0000FF"/>
                </a:solidFill>
              </a:rPr>
              <a:t>Find a weight vectorW</a:t>
            </a:r>
            <a:r>
              <a:rPr baseline="-25000" lang="en-US">
                <a:solidFill>
                  <a:srgbClr val="0000FF"/>
                </a:solidFill>
              </a:rPr>
              <a:t>S</a:t>
            </a:r>
            <a:r>
              <a:rPr i="1" lang="en-US">
                <a:solidFill>
                  <a:srgbClr val="0000FF"/>
                </a:solidFill>
              </a:rPr>
              <a:t> </a:t>
            </a:r>
            <a:r>
              <a:rPr lang="en-US">
                <a:solidFill>
                  <a:srgbClr val="0000FF"/>
                </a:solidFill>
              </a:rPr>
              <a:t>such that for all X</a:t>
            </a:r>
            <a:r>
              <a:rPr baseline="-25000" lang="en-US">
                <a:solidFill>
                  <a:srgbClr val="0000FF"/>
                </a:solidFill>
              </a:rPr>
              <a:t>k</a:t>
            </a:r>
            <a:r>
              <a:rPr lang="en-US">
                <a:solidFill>
                  <a:srgbClr val="0000FF"/>
                </a:solidFill>
              </a:rPr>
              <a:t> ∈ X</a:t>
            </a:r>
            <a:r>
              <a:rPr baseline="-25000" lang="en-US">
                <a:solidFill>
                  <a:srgbClr val="0000FF"/>
                </a:solidFill>
              </a:rPr>
              <a:t>1</a:t>
            </a:r>
            <a:r>
              <a:rPr lang="en-US">
                <a:solidFill>
                  <a:srgbClr val="0000FF"/>
                </a:solidFill>
              </a:rPr>
              <a:t>, S(y</a:t>
            </a:r>
            <a:r>
              <a:rPr baseline="-25000" lang="en-US">
                <a:solidFill>
                  <a:srgbClr val="0000FF"/>
                </a:solidFill>
              </a:rPr>
              <a:t>k</a:t>
            </a:r>
            <a:r>
              <a:rPr lang="en-US">
                <a:solidFill>
                  <a:srgbClr val="0000FF"/>
                </a:solidFill>
              </a:rPr>
              <a:t>) = 1; and for all X</a:t>
            </a:r>
            <a:r>
              <a:rPr baseline="-25000" lang="en-US">
                <a:solidFill>
                  <a:srgbClr val="0000FF"/>
                </a:solidFill>
              </a:rPr>
              <a:t>k</a:t>
            </a:r>
            <a:r>
              <a:rPr lang="en-US">
                <a:solidFill>
                  <a:srgbClr val="0000FF"/>
                </a:solidFill>
              </a:rPr>
              <a:t> ∈ X</a:t>
            </a:r>
            <a:r>
              <a:rPr baseline="-25000" lang="en-US">
                <a:solidFill>
                  <a:srgbClr val="0000FF"/>
                </a:solidFill>
              </a:rPr>
              <a:t>0</a:t>
            </a:r>
            <a:r>
              <a:rPr lang="en-US">
                <a:solidFill>
                  <a:srgbClr val="0000FF"/>
                </a:solidFill>
              </a:rPr>
              <a:t>, S(y</a:t>
            </a:r>
            <a:r>
              <a:rPr baseline="-25000" lang="en-US">
                <a:solidFill>
                  <a:srgbClr val="0000FF"/>
                </a:solidFill>
              </a:rPr>
              <a:t>k</a:t>
            </a:r>
            <a:r>
              <a:rPr lang="en-US">
                <a:solidFill>
                  <a:srgbClr val="0000FF"/>
                </a:solidFill>
              </a:rPr>
              <a:t>) = 0.</a:t>
            </a:r>
            <a:endParaRPr/>
          </a:p>
          <a:p>
            <a:pPr indent="-285750" lvl="1" marL="742950" rtl="0" algn="l">
              <a:lnSpc>
                <a:spcPct val="90000"/>
              </a:lnSpc>
              <a:spcBef>
                <a:spcPts val="560"/>
              </a:spcBef>
              <a:spcAft>
                <a:spcPts val="0"/>
              </a:spcAft>
              <a:buSzPts val="1540"/>
              <a:buChar char="■"/>
            </a:pPr>
            <a:r>
              <a:rPr lang="en-US"/>
              <a:t>Positive inner products translate to a +1 signal and negative inner products to a 0 signal</a:t>
            </a:r>
            <a:endParaRPr/>
          </a:p>
          <a:p>
            <a:pPr indent="-285750" lvl="1" marL="742950" rtl="0" algn="l">
              <a:lnSpc>
                <a:spcPct val="90000"/>
              </a:lnSpc>
              <a:spcBef>
                <a:spcPts val="560"/>
              </a:spcBef>
              <a:spcAft>
                <a:spcPts val="0"/>
              </a:spcAft>
              <a:buSzPts val="1540"/>
              <a:buChar char="■"/>
            </a:pPr>
            <a:r>
              <a:rPr lang="en-US"/>
              <a:t>Translates to saying that for all </a:t>
            </a:r>
            <a:r>
              <a:rPr lang="en-US">
                <a:solidFill>
                  <a:srgbClr val="009900"/>
                </a:solidFill>
              </a:rPr>
              <a:t>X</a:t>
            </a:r>
            <a:r>
              <a:rPr baseline="-25000" lang="en-US">
                <a:solidFill>
                  <a:srgbClr val="009900"/>
                </a:solidFill>
              </a:rPr>
              <a:t>k</a:t>
            </a:r>
            <a:r>
              <a:rPr lang="en-US">
                <a:solidFill>
                  <a:srgbClr val="009900"/>
                </a:solidFill>
              </a:rPr>
              <a:t> ∈ X</a:t>
            </a:r>
            <a:r>
              <a:rPr baseline="-25000" lang="en-US">
                <a:solidFill>
                  <a:srgbClr val="009900"/>
                </a:solidFill>
              </a:rPr>
              <a:t>1</a:t>
            </a:r>
            <a:r>
              <a:rPr lang="en-US">
                <a:solidFill>
                  <a:srgbClr val="009900"/>
                </a:solidFill>
              </a:rPr>
              <a:t>, X</a:t>
            </a:r>
            <a:r>
              <a:rPr baseline="-25000" lang="en-US">
                <a:solidFill>
                  <a:srgbClr val="009900"/>
                </a:solidFill>
              </a:rPr>
              <a:t>k</a:t>
            </a:r>
            <a:r>
              <a:rPr baseline="30000" lang="en-US">
                <a:solidFill>
                  <a:srgbClr val="009900"/>
                </a:solidFill>
              </a:rPr>
              <a:t>T</a:t>
            </a:r>
            <a:r>
              <a:rPr lang="en-US">
                <a:solidFill>
                  <a:srgbClr val="009900"/>
                </a:solidFill>
              </a:rPr>
              <a:t>W</a:t>
            </a:r>
            <a:r>
              <a:rPr baseline="-25000" lang="en-US">
                <a:solidFill>
                  <a:srgbClr val="009900"/>
                </a:solidFill>
              </a:rPr>
              <a:t>S</a:t>
            </a:r>
            <a:r>
              <a:rPr lang="en-US">
                <a:solidFill>
                  <a:srgbClr val="009900"/>
                </a:solidFill>
              </a:rPr>
              <a:t> &gt; 0</a:t>
            </a:r>
            <a:r>
              <a:rPr lang="en-US"/>
              <a:t>; and for all </a:t>
            </a:r>
            <a:r>
              <a:rPr lang="en-US">
                <a:solidFill>
                  <a:srgbClr val="009900"/>
                </a:solidFill>
              </a:rPr>
              <a:t>X</a:t>
            </a:r>
            <a:r>
              <a:rPr baseline="-25000" lang="en-US">
                <a:solidFill>
                  <a:srgbClr val="009900"/>
                </a:solidFill>
              </a:rPr>
              <a:t>k</a:t>
            </a:r>
            <a:r>
              <a:rPr lang="en-US">
                <a:solidFill>
                  <a:srgbClr val="009900"/>
                </a:solidFill>
              </a:rPr>
              <a:t> ∈ X</a:t>
            </a:r>
            <a:r>
              <a:rPr baseline="-25000" lang="en-US">
                <a:solidFill>
                  <a:srgbClr val="009900"/>
                </a:solidFill>
              </a:rPr>
              <a:t>0</a:t>
            </a:r>
            <a:r>
              <a:rPr lang="en-US">
                <a:solidFill>
                  <a:srgbClr val="009900"/>
                </a:solidFill>
              </a:rPr>
              <a:t>, X</a:t>
            </a:r>
            <a:r>
              <a:rPr baseline="-25000" lang="en-US">
                <a:solidFill>
                  <a:srgbClr val="009900"/>
                </a:solidFill>
              </a:rPr>
              <a:t>k</a:t>
            </a:r>
            <a:r>
              <a:rPr baseline="30000" lang="en-US">
                <a:solidFill>
                  <a:srgbClr val="009900"/>
                </a:solidFill>
              </a:rPr>
              <a:t>T</a:t>
            </a:r>
            <a:r>
              <a:rPr lang="en-US">
                <a:solidFill>
                  <a:srgbClr val="009900"/>
                </a:solidFill>
              </a:rPr>
              <a:t>W</a:t>
            </a:r>
            <a:r>
              <a:rPr baseline="-25000" lang="en-US">
                <a:solidFill>
                  <a:srgbClr val="009900"/>
                </a:solidFill>
              </a:rPr>
              <a:t>S</a:t>
            </a:r>
            <a:r>
              <a:rPr lang="en-US">
                <a:solidFill>
                  <a:srgbClr val="009900"/>
                </a:solidFill>
              </a:rPr>
              <a:t> &lt; 0</a:t>
            </a:r>
            <a:r>
              <a:rPr lang="en-US"/>
              <a:t>.</a:t>
            </a:r>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424" name="Google Shape;424;p4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Pattern Space(1/2)</a:t>
            </a:r>
            <a:endParaRPr b="1"/>
          </a:p>
        </p:txBody>
      </p:sp>
      <p:sp>
        <p:nvSpPr>
          <p:cNvPr id="425" name="Google Shape;425;p44"/>
          <p:cNvSpPr txBox="1"/>
          <p:nvPr>
            <p:ph idx="1" type="body"/>
          </p:nvPr>
        </p:nvSpPr>
        <p:spPr>
          <a:xfrm>
            <a:off x="0" y="1989138"/>
            <a:ext cx="4643438" cy="486886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Points that satisfy </a:t>
            </a:r>
            <a:r>
              <a:rPr lang="en-US">
                <a:solidFill>
                  <a:srgbClr val="009900"/>
                </a:solidFill>
              </a:rPr>
              <a:t>X</a:t>
            </a:r>
            <a:r>
              <a:rPr baseline="30000" lang="en-US">
                <a:solidFill>
                  <a:srgbClr val="009900"/>
                </a:solidFill>
              </a:rPr>
              <a:t>T</a:t>
            </a:r>
            <a:r>
              <a:rPr lang="en-US">
                <a:solidFill>
                  <a:srgbClr val="009900"/>
                </a:solidFill>
              </a:rPr>
              <a:t>W</a:t>
            </a:r>
            <a:r>
              <a:rPr baseline="-25000" lang="en-US">
                <a:solidFill>
                  <a:srgbClr val="009900"/>
                </a:solidFill>
              </a:rPr>
              <a:t>S</a:t>
            </a:r>
            <a:r>
              <a:rPr lang="en-US">
                <a:solidFill>
                  <a:srgbClr val="009900"/>
                </a:solidFill>
              </a:rPr>
              <a:t> = 0</a:t>
            </a:r>
            <a:r>
              <a:rPr lang="en-US"/>
              <a:t> define a separating hyperplane in pattern space.</a:t>
            </a:r>
            <a:endParaRPr/>
          </a:p>
          <a:p>
            <a:pPr indent="-342900" lvl="0" marL="342900" rtl="0" algn="l">
              <a:lnSpc>
                <a:spcPct val="80000"/>
              </a:lnSpc>
              <a:spcBef>
                <a:spcPts val="640"/>
              </a:spcBef>
              <a:spcAft>
                <a:spcPts val="0"/>
              </a:spcAft>
              <a:buSzPts val="1920"/>
              <a:buChar char="■"/>
            </a:pPr>
            <a:r>
              <a:rPr lang="en-US">
                <a:solidFill>
                  <a:srgbClr val="0000FF"/>
                </a:solidFill>
              </a:rPr>
              <a:t>Two dimensional case</a:t>
            </a:r>
            <a:r>
              <a:rPr lang="en-US"/>
              <a:t>:</a:t>
            </a:r>
            <a:endParaRPr/>
          </a:p>
          <a:p>
            <a:pPr indent="-285750" lvl="1" marL="742950" rtl="0" algn="l">
              <a:lnSpc>
                <a:spcPct val="80000"/>
              </a:lnSpc>
              <a:spcBef>
                <a:spcPts val="560"/>
              </a:spcBef>
              <a:spcAft>
                <a:spcPts val="0"/>
              </a:spcAft>
              <a:buSzPts val="1540"/>
              <a:buChar char="■"/>
            </a:pPr>
            <a:r>
              <a:rPr lang="en-US"/>
              <a:t>Pattern space points on one side of this hyperplane (with an orientation indicated by the arrow) yield positive inner products with </a:t>
            </a:r>
            <a:r>
              <a:rPr lang="en-US">
                <a:solidFill>
                  <a:srgbClr val="009900"/>
                </a:solidFill>
              </a:rPr>
              <a:t>W</a:t>
            </a:r>
            <a:r>
              <a:rPr baseline="-25000" lang="en-US">
                <a:solidFill>
                  <a:srgbClr val="009900"/>
                </a:solidFill>
              </a:rPr>
              <a:t>S</a:t>
            </a:r>
            <a:r>
              <a:rPr lang="en-US">
                <a:solidFill>
                  <a:srgbClr val="009900"/>
                </a:solidFill>
              </a:rPr>
              <a:t> </a:t>
            </a:r>
            <a:r>
              <a:rPr lang="en-US"/>
              <a:t>and thus generate a +1 neuron signal.</a:t>
            </a:r>
            <a:r>
              <a:rPr lang="en-US" sz="2000"/>
              <a:t> </a:t>
            </a:r>
            <a:endParaRPr/>
          </a:p>
        </p:txBody>
      </p:sp>
      <p:pic>
        <p:nvPicPr>
          <p:cNvPr id="426" name="Google Shape;426;p44"/>
          <p:cNvPicPr preferRelativeResize="0"/>
          <p:nvPr>
            <p:ph idx="2" type="body"/>
          </p:nvPr>
        </p:nvPicPr>
        <p:blipFill rotWithShape="1">
          <a:blip r:embed="rId3">
            <a:alphaModFix/>
          </a:blip>
          <a:srcRect b="0" l="0" r="0" t="0"/>
          <a:stretch/>
        </p:blipFill>
        <p:spPr>
          <a:xfrm>
            <a:off x="4792663" y="2039938"/>
            <a:ext cx="3960812" cy="3533775"/>
          </a:xfrm>
          <a:prstGeom prst="rect">
            <a:avLst/>
          </a:prstGeom>
          <a:noFill/>
          <a:ln cap="flat" cmpd="sng" w="19050">
            <a:solidFill>
              <a:srgbClr val="993366"/>
            </a:solidFill>
            <a:prstDash val="solid"/>
            <a:miter lim="800000"/>
            <a:headEnd len="sm" w="sm" type="none"/>
            <a:tailEnd len="sm" w="sm" type="none"/>
          </a:ln>
        </p:spPr>
      </p:pic>
      <p:sp>
        <p:nvSpPr>
          <p:cNvPr id="427" name="Google Shape;427;p44"/>
          <p:cNvSpPr/>
          <p:nvPr/>
        </p:nvSpPr>
        <p:spPr>
          <a:xfrm>
            <a:off x="5867400" y="1628775"/>
            <a:ext cx="1296988"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rgbClr val="FF6600"/>
                </a:solidFill>
                <a:latin typeface="Verdana"/>
                <a:ea typeface="Verdana"/>
                <a:cs typeface="Verdana"/>
                <a:sym typeface="Verdana"/>
              </a:rPr>
              <a:t>Activation</a:t>
            </a:r>
            <a:endParaRPr/>
          </a:p>
        </p:txBody>
      </p:sp>
      <p:cxnSp>
        <p:nvCxnSpPr>
          <p:cNvPr id="428" name="Google Shape;428;p44"/>
          <p:cNvCxnSpPr/>
          <p:nvPr/>
        </p:nvCxnSpPr>
        <p:spPr>
          <a:xfrm flipH="1">
            <a:off x="5364163" y="1844675"/>
            <a:ext cx="503237" cy="288925"/>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434" name="Google Shape;434;p4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Pattern Space(2/2)</a:t>
            </a:r>
            <a:endParaRPr b="1"/>
          </a:p>
        </p:txBody>
      </p:sp>
      <p:sp>
        <p:nvSpPr>
          <p:cNvPr id="435" name="Google Shape;435;p45"/>
          <p:cNvSpPr txBox="1"/>
          <p:nvPr>
            <p:ph idx="1" type="body"/>
          </p:nvPr>
        </p:nvSpPr>
        <p:spPr>
          <a:xfrm>
            <a:off x="0" y="1989138"/>
            <a:ext cx="4716463" cy="467995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solidFill>
                  <a:srgbClr val="0000FF"/>
                </a:solidFill>
              </a:rPr>
              <a:t>Two dimensional case</a:t>
            </a:r>
            <a:r>
              <a:rPr lang="en-US"/>
              <a:t>:</a:t>
            </a:r>
            <a:endParaRPr/>
          </a:p>
          <a:p>
            <a:pPr indent="-285750" lvl="1" marL="742950" rtl="0" algn="l">
              <a:lnSpc>
                <a:spcPct val="80000"/>
              </a:lnSpc>
              <a:spcBef>
                <a:spcPts val="560"/>
              </a:spcBef>
              <a:spcAft>
                <a:spcPts val="0"/>
              </a:spcAft>
              <a:buSzPts val="1540"/>
              <a:buChar char="■"/>
            </a:pPr>
            <a:r>
              <a:rPr lang="en-US"/>
              <a:t>Pattern space points on the other side of the hyperplane generate a negative inner product with </a:t>
            </a:r>
            <a:r>
              <a:rPr lang="en-US">
                <a:solidFill>
                  <a:srgbClr val="009900"/>
                </a:solidFill>
              </a:rPr>
              <a:t>W</a:t>
            </a:r>
            <a:r>
              <a:rPr baseline="-25000" lang="en-US">
                <a:solidFill>
                  <a:srgbClr val="009900"/>
                </a:solidFill>
              </a:rPr>
              <a:t>S</a:t>
            </a:r>
            <a:r>
              <a:rPr baseline="-25000" lang="en-US"/>
              <a:t> </a:t>
            </a:r>
            <a:r>
              <a:rPr lang="en-US"/>
              <a:t>and consequently a neuron signal equal to 0. </a:t>
            </a:r>
            <a:endParaRPr/>
          </a:p>
          <a:p>
            <a:pPr indent="-342900" lvl="0" marL="342900" rtl="0" algn="l">
              <a:lnSpc>
                <a:spcPct val="80000"/>
              </a:lnSpc>
              <a:spcBef>
                <a:spcPts val="640"/>
              </a:spcBef>
              <a:spcAft>
                <a:spcPts val="0"/>
              </a:spcAft>
              <a:buSzPts val="1920"/>
              <a:buChar char="■"/>
            </a:pPr>
            <a:r>
              <a:rPr lang="en-US"/>
              <a:t>Points in </a:t>
            </a:r>
            <a:r>
              <a:rPr lang="en-US">
                <a:solidFill>
                  <a:srgbClr val="009900"/>
                </a:solidFill>
              </a:rPr>
              <a:t>C</a:t>
            </a:r>
            <a:r>
              <a:rPr baseline="-25000" lang="en-US">
                <a:solidFill>
                  <a:srgbClr val="009900"/>
                </a:solidFill>
              </a:rPr>
              <a:t>0</a:t>
            </a:r>
            <a:r>
              <a:rPr lang="en-US">
                <a:solidFill>
                  <a:srgbClr val="009900"/>
                </a:solidFill>
              </a:rPr>
              <a:t> </a:t>
            </a:r>
            <a:r>
              <a:rPr lang="en-US"/>
              <a:t>and</a:t>
            </a:r>
            <a:r>
              <a:rPr lang="en-US">
                <a:solidFill>
                  <a:srgbClr val="009900"/>
                </a:solidFill>
              </a:rPr>
              <a:t> C</a:t>
            </a:r>
            <a:r>
              <a:rPr baseline="-25000" lang="en-US">
                <a:solidFill>
                  <a:srgbClr val="009900"/>
                </a:solidFill>
              </a:rPr>
              <a:t>1</a:t>
            </a:r>
            <a:r>
              <a:rPr lang="en-US"/>
              <a:t> are thus correctly classified by such a placement of the hyperplane.</a:t>
            </a:r>
            <a:endParaRPr/>
          </a:p>
        </p:txBody>
      </p:sp>
      <p:pic>
        <p:nvPicPr>
          <p:cNvPr id="436" name="Google Shape;436;p45"/>
          <p:cNvPicPr preferRelativeResize="0"/>
          <p:nvPr>
            <p:ph idx="2" type="body"/>
          </p:nvPr>
        </p:nvPicPr>
        <p:blipFill rotWithShape="1">
          <a:blip r:embed="rId3">
            <a:alphaModFix/>
          </a:blip>
          <a:srcRect b="0" l="0" r="0" t="0"/>
          <a:stretch/>
        </p:blipFill>
        <p:spPr>
          <a:xfrm>
            <a:off x="4792663" y="2039938"/>
            <a:ext cx="3960812" cy="3533775"/>
          </a:xfrm>
          <a:prstGeom prst="rect">
            <a:avLst/>
          </a:prstGeom>
          <a:noFill/>
          <a:ln cap="flat" cmpd="sng" w="19050">
            <a:solidFill>
              <a:srgbClr val="993366"/>
            </a:solidFill>
            <a:prstDash val="solid"/>
            <a:miter lim="800000"/>
            <a:headEnd len="sm" w="sm" type="none"/>
            <a:tailEnd len="sm" w="sm" type="none"/>
          </a:ln>
        </p:spPr>
      </p:pic>
      <p:sp>
        <p:nvSpPr>
          <p:cNvPr id="437" name="Google Shape;437;p45"/>
          <p:cNvSpPr/>
          <p:nvPr/>
        </p:nvSpPr>
        <p:spPr>
          <a:xfrm>
            <a:off x="5867400" y="1628775"/>
            <a:ext cx="1296988"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rgbClr val="FF6600"/>
                </a:solidFill>
                <a:latin typeface="Verdana"/>
                <a:ea typeface="Verdana"/>
                <a:cs typeface="Verdana"/>
                <a:sym typeface="Verdana"/>
              </a:rPr>
              <a:t>Activation</a:t>
            </a:r>
            <a:endParaRPr/>
          </a:p>
        </p:txBody>
      </p:sp>
      <p:cxnSp>
        <p:nvCxnSpPr>
          <p:cNvPr id="438" name="Google Shape;438;p45"/>
          <p:cNvCxnSpPr/>
          <p:nvPr/>
        </p:nvCxnSpPr>
        <p:spPr>
          <a:xfrm flipH="1">
            <a:off x="5364163" y="1844675"/>
            <a:ext cx="503237" cy="288925"/>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444" name="Google Shape;444;p4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100"/>
              <a:t>A Different View: </a:t>
            </a:r>
            <a:r>
              <a:rPr lang="en-US"/>
              <a:t>Weight Space (1/2)</a:t>
            </a:r>
            <a:endParaRPr/>
          </a:p>
        </p:txBody>
      </p:sp>
      <p:sp>
        <p:nvSpPr>
          <p:cNvPr id="445" name="Google Shape;445;p46"/>
          <p:cNvSpPr txBox="1"/>
          <p:nvPr>
            <p:ph idx="1" type="body"/>
          </p:nvPr>
        </p:nvSpPr>
        <p:spPr>
          <a:xfrm>
            <a:off x="0" y="1989138"/>
            <a:ext cx="5076825" cy="443706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Weight vector is a variable vector. </a:t>
            </a:r>
            <a:endParaRPr/>
          </a:p>
          <a:p>
            <a:pPr indent="-342900" lvl="0" marL="342900" rtl="0" algn="l">
              <a:lnSpc>
                <a:spcPct val="80000"/>
              </a:lnSpc>
              <a:spcBef>
                <a:spcPts val="640"/>
              </a:spcBef>
              <a:spcAft>
                <a:spcPts val="0"/>
              </a:spcAft>
              <a:buSzPts val="1920"/>
              <a:buChar char="■"/>
            </a:pPr>
            <a:r>
              <a:rPr lang="en-US">
                <a:solidFill>
                  <a:srgbClr val="009900"/>
                </a:solidFill>
              </a:rPr>
              <a:t>W</a:t>
            </a:r>
            <a:r>
              <a:rPr baseline="30000" lang="en-US">
                <a:solidFill>
                  <a:srgbClr val="009900"/>
                </a:solidFill>
              </a:rPr>
              <a:t>T</a:t>
            </a:r>
            <a:r>
              <a:rPr lang="en-US">
                <a:solidFill>
                  <a:srgbClr val="009900"/>
                </a:solidFill>
              </a:rPr>
              <a:t>X</a:t>
            </a:r>
            <a:r>
              <a:rPr baseline="-25000" lang="en-US">
                <a:solidFill>
                  <a:srgbClr val="009900"/>
                </a:solidFill>
              </a:rPr>
              <a:t>k </a:t>
            </a:r>
            <a:r>
              <a:rPr lang="en-US">
                <a:solidFill>
                  <a:srgbClr val="009900"/>
                </a:solidFill>
              </a:rPr>
              <a:t>= 0</a:t>
            </a:r>
            <a:r>
              <a:rPr lang="en-US"/>
              <a:t> </a:t>
            </a:r>
            <a:r>
              <a:rPr lang="en-US">
                <a:solidFill>
                  <a:srgbClr val="FF6600"/>
                </a:solidFill>
              </a:rPr>
              <a:t>represents a hyperplane in weight space</a:t>
            </a:r>
            <a:endParaRPr/>
          </a:p>
          <a:p>
            <a:pPr indent="-342900" lvl="0" marL="342900" rtl="0" algn="l">
              <a:lnSpc>
                <a:spcPct val="80000"/>
              </a:lnSpc>
              <a:spcBef>
                <a:spcPts val="640"/>
              </a:spcBef>
              <a:spcAft>
                <a:spcPts val="0"/>
              </a:spcAft>
              <a:buSzPts val="1920"/>
              <a:buChar char="■"/>
            </a:pPr>
            <a:r>
              <a:rPr lang="en-US"/>
              <a:t>Always passes through the origin since</a:t>
            </a:r>
            <a:r>
              <a:rPr lang="en-US">
                <a:solidFill>
                  <a:srgbClr val="FF6600"/>
                </a:solidFill>
              </a:rPr>
              <a:t> </a:t>
            </a:r>
            <a:r>
              <a:rPr lang="en-US">
                <a:solidFill>
                  <a:srgbClr val="009900"/>
                </a:solidFill>
              </a:rPr>
              <a:t>W = 0</a:t>
            </a:r>
            <a:r>
              <a:rPr lang="en-US">
                <a:solidFill>
                  <a:srgbClr val="FF6600"/>
                </a:solidFill>
              </a:rPr>
              <a:t> </a:t>
            </a:r>
            <a:r>
              <a:rPr lang="en-US"/>
              <a:t>is a trivial solution of</a:t>
            </a:r>
            <a:r>
              <a:rPr lang="en-US">
                <a:solidFill>
                  <a:srgbClr val="FF6600"/>
                </a:solidFill>
              </a:rPr>
              <a:t> </a:t>
            </a:r>
            <a:r>
              <a:rPr lang="en-US">
                <a:solidFill>
                  <a:srgbClr val="009900"/>
                </a:solidFill>
              </a:rPr>
              <a:t>W</a:t>
            </a:r>
            <a:r>
              <a:rPr baseline="30000" lang="en-US">
                <a:solidFill>
                  <a:srgbClr val="009900"/>
                </a:solidFill>
              </a:rPr>
              <a:t>T</a:t>
            </a:r>
            <a:r>
              <a:rPr lang="en-US">
                <a:solidFill>
                  <a:srgbClr val="009900"/>
                </a:solidFill>
              </a:rPr>
              <a:t>X</a:t>
            </a:r>
            <a:r>
              <a:rPr baseline="-25000" lang="en-US">
                <a:solidFill>
                  <a:srgbClr val="009900"/>
                </a:solidFill>
              </a:rPr>
              <a:t>k</a:t>
            </a:r>
            <a:r>
              <a:rPr lang="en-US">
                <a:solidFill>
                  <a:srgbClr val="009900"/>
                </a:solidFill>
              </a:rPr>
              <a:t> = 0</a:t>
            </a:r>
            <a:r>
              <a:rPr lang="en-US">
                <a:solidFill>
                  <a:srgbClr val="FF6600"/>
                </a:solidFill>
              </a:rPr>
              <a:t>. </a:t>
            </a:r>
            <a:endParaRPr/>
          </a:p>
        </p:txBody>
      </p:sp>
      <p:pic>
        <p:nvPicPr>
          <p:cNvPr id="446" name="Google Shape;446;p46"/>
          <p:cNvPicPr preferRelativeResize="0"/>
          <p:nvPr>
            <p:ph idx="2" type="body"/>
          </p:nvPr>
        </p:nvPicPr>
        <p:blipFill rotWithShape="1">
          <a:blip r:embed="rId3">
            <a:alphaModFix/>
          </a:blip>
          <a:srcRect b="0" l="0" r="0" t="0"/>
          <a:stretch/>
        </p:blipFill>
        <p:spPr>
          <a:xfrm>
            <a:off x="5076825" y="2060575"/>
            <a:ext cx="3529013" cy="3421063"/>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124" name="Google Shape;124;p2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Examples of Associative Learning(1/2)</a:t>
            </a:r>
            <a:endParaRPr/>
          </a:p>
        </p:txBody>
      </p:sp>
      <p:sp>
        <p:nvSpPr>
          <p:cNvPr id="125" name="Google Shape;125;p20"/>
          <p:cNvSpPr txBox="1"/>
          <p:nvPr>
            <p:ph idx="1" type="body"/>
          </p:nvPr>
        </p:nvSpPr>
        <p:spPr>
          <a:xfrm>
            <a:off x="358775" y="2033588"/>
            <a:ext cx="8785225" cy="482441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solidFill>
                  <a:schemeClr val="hlink"/>
                </a:solidFill>
              </a:rPr>
              <a:t>Classical conditioning</a:t>
            </a:r>
            <a:endParaRPr/>
          </a:p>
          <a:p>
            <a:pPr indent="-285750" lvl="1" marL="742950" rtl="0" algn="l">
              <a:lnSpc>
                <a:spcPct val="80000"/>
              </a:lnSpc>
              <a:spcBef>
                <a:spcPts val="560"/>
              </a:spcBef>
              <a:spcAft>
                <a:spcPts val="0"/>
              </a:spcAft>
              <a:buSzPts val="1540"/>
              <a:buChar char="■"/>
            </a:pPr>
            <a:r>
              <a:rPr lang="en-US"/>
              <a:t>Association of an </a:t>
            </a:r>
            <a:r>
              <a:rPr lang="en-US">
                <a:solidFill>
                  <a:srgbClr val="008000"/>
                </a:solidFill>
              </a:rPr>
              <a:t>unconditioned stimulus</a:t>
            </a:r>
            <a:r>
              <a:rPr i="1" lang="en-US"/>
              <a:t> </a:t>
            </a:r>
            <a:r>
              <a:rPr lang="en-US"/>
              <a:t>(US) with a </a:t>
            </a:r>
            <a:r>
              <a:rPr lang="en-US">
                <a:solidFill>
                  <a:srgbClr val="008000"/>
                </a:solidFill>
              </a:rPr>
              <a:t>conditioned stimulus</a:t>
            </a:r>
            <a:r>
              <a:rPr i="1" lang="en-US"/>
              <a:t> </a:t>
            </a:r>
            <a:r>
              <a:rPr lang="en-US"/>
              <a:t>(CS). </a:t>
            </a:r>
            <a:endParaRPr/>
          </a:p>
          <a:p>
            <a:pPr indent="-285750" lvl="1" marL="742950" rtl="0" algn="l">
              <a:lnSpc>
                <a:spcPct val="80000"/>
              </a:lnSpc>
              <a:spcBef>
                <a:spcPts val="560"/>
              </a:spcBef>
              <a:spcAft>
                <a:spcPts val="0"/>
              </a:spcAft>
              <a:buSzPts val="1540"/>
              <a:buChar char="■"/>
            </a:pPr>
            <a:r>
              <a:rPr lang="en-US"/>
              <a:t>CS’s such as a flash of light or a sound tone produce weak responses.</a:t>
            </a:r>
            <a:endParaRPr/>
          </a:p>
          <a:p>
            <a:pPr indent="-285750" lvl="1" marL="742950" rtl="0" algn="l">
              <a:lnSpc>
                <a:spcPct val="80000"/>
              </a:lnSpc>
              <a:spcBef>
                <a:spcPts val="560"/>
              </a:spcBef>
              <a:spcAft>
                <a:spcPts val="0"/>
              </a:spcAft>
              <a:buSzPts val="1540"/>
              <a:buChar char="■"/>
            </a:pPr>
            <a:r>
              <a:rPr lang="en-US"/>
              <a:t>US’s such as food or a shock to the leg produce a strong response.</a:t>
            </a:r>
            <a:endParaRPr/>
          </a:p>
          <a:p>
            <a:pPr indent="-285750" lvl="1" marL="742950" rtl="0" algn="l">
              <a:lnSpc>
                <a:spcPct val="80000"/>
              </a:lnSpc>
              <a:spcBef>
                <a:spcPts val="560"/>
              </a:spcBef>
              <a:spcAft>
                <a:spcPts val="0"/>
              </a:spcAft>
              <a:buSzPts val="1540"/>
              <a:buChar char="■"/>
            </a:pPr>
            <a:r>
              <a:rPr lang="en-US"/>
              <a:t>Repeated presentation of the CS followed by the US, the CS begins to evoke the response of the US.</a:t>
            </a:r>
            <a:endParaRPr/>
          </a:p>
          <a:p>
            <a:pPr indent="-285750" lvl="1" marL="742950" rtl="0" algn="l">
              <a:lnSpc>
                <a:spcPct val="80000"/>
              </a:lnSpc>
              <a:spcBef>
                <a:spcPts val="560"/>
              </a:spcBef>
              <a:spcAft>
                <a:spcPts val="0"/>
              </a:spcAft>
              <a:buSzPts val="1540"/>
              <a:buChar char="■"/>
            </a:pPr>
            <a:r>
              <a:rPr lang="en-US">
                <a:solidFill>
                  <a:srgbClr val="0000FF"/>
                </a:solidFill>
              </a:rPr>
              <a:t>Example: If a flash of light is always followed by serving of meat to a dog, after a number of learning trials the light itself begins to produce salivation.</a:t>
            </a:r>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452" name="Google Shape;452;p4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100"/>
              <a:t>A Different View: </a:t>
            </a:r>
            <a:r>
              <a:rPr lang="en-US"/>
              <a:t>Weight Space (2/2)</a:t>
            </a:r>
            <a:endParaRPr/>
          </a:p>
        </p:txBody>
      </p:sp>
      <p:sp>
        <p:nvSpPr>
          <p:cNvPr id="453" name="Google Shape;453;p47"/>
          <p:cNvSpPr txBox="1"/>
          <p:nvPr>
            <p:ph idx="1" type="body"/>
          </p:nvPr>
        </p:nvSpPr>
        <p:spPr>
          <a:xfrm>
            <a:off x="468313" y="1989138"/>
            <a:ext cx="4419600" cy="443706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Called the </a:t>
            </a:r>
            <a:r>
              <a:rPr lang="en-US">
                <a:solidFill>
                  <a:srgbClr val="FF6600"/>
                </a:solidFill>
              </a:rPr>
              <a:t>pattern hyperplane of pattern</a:t>
            </a:r>
            <a:r>
              <a:rPr lang="en-US"/>
              <a:t> </a:t>
            </a:r>
            <a:r>
              <a:rPr lang="en-US">
                <a:solidFill>
                  <a:srgbClr val="009900"/>
                </a:solidFill>
              </a:rPr>
              <a:t>X</a:t>
            </a:r>
            <a:r>
              <a:rPr baseline="-25000" lang="en-US">
                <a:solidFill>
                  <a:srgbClr val="009900"/>
                </a:solidFill>
              </a:rPr>
              <a:t>k</a:t>
            </a:r>
            <a:r>
              <a:rPr lang="en-US"/>
              <a:t>. </a:t>
            </a:r>
            <a:endParaRPr/>
          </a:p>
          <a:p>
            <a:pPr indent="-342900" lvl="0" marL="342900" rtl="0" algn="l">
              <a:lnSpc>
                <a:spcPct val="80000"/>
              </a:lnSpc>
              <a:spcBef>
                <a:spcPts val="640"/>
              </a:spcBef>
              <a:spcAft>
                <a:spcPts val="0"/>
              </a:spcAft>
              <a:buSzPts val="1920"/>
              <a:buChar char="■"/>
            </a:pPr>
            <a:r>
              <a:rPr lang="en-US"/>
              <a:t>Locus of all points</a:t>
            </a:r>
            <a:r>
              <a:rPr lang="en-US">
                <a:solidFill>
                  <a:srgbClr val="009900"/>
                </a:solidFill>
              </a:rPr>
              <a:t>W </a:t>
            </a:r>
            <a:r>
              <a:rPr lang="en-US"/>
              <a:t>such that</a:t>
            </a:r>
            <a:r>
              <a:rPr lang="en-US">
                <a:solidFill>
                  <a:srgbClr val="009900"/>
                </a:solidFill>
              </a:rPr>
              <a:t>W</a:t>
            </a:r>
            <a:r>
              <a:rPr baseline="30000" lang="en-US">
                <a:solidFill>
                  <a:srgbClr val="009900"/>
                </a:solidFill>
              </a:rPr>
              <a:t>T</a:t>
            </a:r>
            <a:r>
              <a:rPr lang="en-US">
                <a:solidFill>
                  <a:srgbClr val="009900"/>
                </a:solidFill>
              </a:rPr>
              <a:t>X</a:t>
            </a:r>
            <a:r>
              <a:rPr baseline="-25000" lang="en-US">
                <a:solidFill>
                  <a:srgbClr val="009900"/>
                </a:solidFill>
              </a:rPr>
              <a:t>k</a:t>
            </a:r>
            <a:r>
              <a:rPr i="1" lang="en-US">
                <a:solidFill>
                  <a:srgbClr val="009900"/>
                </a:solidFill>
              </a:rPr>
              <a:t> </a:t>
            </a:r>
            <a:r>
              <a:rPr lang="en-US">
                <a:solidFill>
                  <a:srgbClr val="009900"/>
                </a:solidFill>
              </a:rPr>
              <a:t>= 0</a:t>
            </a:r>
            <a:r>
              <a:rPr lang="en-US"/>
              <a:t>. </a:t>
            </a:r>
            <a:endParaRPr/>
          </a:p>
          <a:p>
            <a:pPr indent="-342900" lvl="0" marL="342900" rtl="0" algn="l">
              <a:lnSpc>
                <a:spcPct val="80000"/>
              </a:lnSpc>
              <a:spcBef>
                <a:spcPts val="640"/>
              </a:spcBef>
              <a:spcAft>
                <a:spcPts val="0"/>
              </a:spcAft>
              <a:buSzPts val="1920"/>
              <a:buChar char="■"/>
            </a:pPr>
            <a:r>
              <a:rPr lang="en-US"/>
              <a:t>Divides the weight space into two parts: one which generates a positive inner product </a:t>
            </a:r>
            <a:r>
              <a:rPr lang="en-US">
                <a:solidFill>
                  <a:srgbClr val="009900"/>
                </a:solidFill>
              </a:rPr>
              <a:t>W</a:t>
            </a:r>
            <a:r>
              <a:rPr baseline="30000" lang="en-US">
                <a:solidFill>
                  <a:srgbClr val="009900"/>
                </a:solidFill>
              </a:rPr>
              <a:t>T</a:t>
            </a:r>
            <a:r>
              <a:rPr lang="en-US">
                <a:solidFill>
                  <a:srgbClr val="009900"/>
                </a:solidFill>
              </a:rPr>
              <a:t>X</a:t>
            </a:r>
            <a:r>
              <a:rPr baseline="-25000" lang="en-US">
                <a:solidFill>
                  <a:srgbClr val="009900"/>
                </a:solidFill>
              </a:rPr>
              <a:t>k </a:t>
            </a:r>
            <a:r>
              <a:rPr lang="en-US">
                <a:solidFill>
                  <a:srgbClr val="009900"/>
                </a:solidFill>
              </a:rPr>
              <a:t>&gt; 0</a:t>
            </a:r>
            <a:r>
              <a:rPr lang="en-US"/>
              <a:t>, and the other a negative inner product </a:t>
            </a:r>
            <a:r>
              <a:rPr lang="en-US">
                <a:solidFill>
                  <a:srgbClr val="009900"/>
                </a:solidFill>
              </a:rPr>
              <a:t>W</a:t>
            </a:r>
            <a:r>
              <a:rPr baseline="30000" lang="en-US">
                <a:solidFill>
                  <a:srgbClr val="009900"/>
                </a:solidFill>
              </a:rPr>
              <a:t>T</a:t>
            </a:r>
            <a:r>
              <a:rPr lang="en-US">
                <a:solidFill>
                  <a:srgbClr val="009900"/>
                </a:solidFill>
              </a:rPr>
              <a:t>X</a:t>
            </a:r>
            <a:r>
              <a:rPr baseline="-25000" lang="en-US">
                <a:solidFill>
                  <a:srgbClr val="009900"/>
                </a:solidFill>
              </a:rPr>
              <a:t>k</a:t>
            </a:r>
            <a:r>
              <a:rPr lang="en-US">
                <a:solidFill>
                  <a:srgbClr val="009900"/>
                </a:solidFill>
              </a:rPr>
              <a:t>&lt;0</a:t>
            </a:r>
            <a:r>
              <a:rPr i="1" lang="en-US">
                <a:solidFill>
                  <a:srgbClr val="009900"/>
                </a:solidFill>
              </a:rPr>
              <a:t>. </a:t>
            </a:r>
            <a:r>
              <a:rPr lang="en-US"/>
              <a:t> </a:t>
            </a:r>
            <a:endParaRPr/>
          </a:p>
        </p:txBody>
      </p:sp>
      <p:pic>
        <p:nvPicPr>
          <p:cNvPr id="454" name="Google Shape;454;p47"/>
          <p:cNvPicPr preferRelativeResize="0"/>
          <p:nvPr>
            <p:ph idx="2" type="body"/>
          </p:nvPr>
        </p:nvPicPr>
        <p:blipFill rotWithShape="1">
          <a:blip r:embed="rId3">
            <a:alphaModFix/>
          </a:blip>
          <a:srcRect b="0" l="0" r="0" t="0"/>
          <a:stretch/>
        </p:blipFill>
        <p:spPr>
          <a:xfrm>
            <a:off x="5076825" y="2060575"/>
            <a:ext cx="3529013" cy="3421063"/>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460" name="Google Shape;460;p4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Example</a:t>
            </a:r>
            <a:endParaRPr/>
          </a:p>
        </p:txBody>
      </p:sp>
      <p:sp>
        <p:nvSpPr>
          <p:cNvPr id="461" name="Google Shape;461;p48"/>
          <p:cNvSpPr txBox="1"/>
          <p:nvPr>
            <p:ph idx="1" type="body"/>
          </p:nvPr>
        </p:nvSpPr>
        <p:spPr>
          <a:xfrm>
            <a:off x="539552" y="2328233"/>
            <a:ext cx="4896544" cy="43402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X</a:t>
            </a:r>
            <a:r>
              <a:rPr baseline="-25000" lang="en-US"/>
              <a:t>1</a:t>
            </a:r>
            <a:r>
              <a:rPr lang="en-US"/>
              <a:t>=(1, -1.5), X</a:t>
            </a:r>
            <a:r>
              <a:rPr baseline="-25000" lang="en-US"/>
              <a:t>2</a:t>
            </a:r>
            <a:r>
              <a:rPr lang="en-US"/>
              <a:t>=(1.5, -1), </a:t>
            </a:r>
            <a:endParaRPr/>
          </a:p>
          <a:p>
            <a:pPr indent="0" lvl="0" marL="0" rtl="0" algn="l">
              <a:lnSpc>
                <a:spcPct val="90000"/>
              </a:lnSpc>
              <a:spcBef>
                <a:spcPts val="640"/>
              </a:spcBef>
              <a:spcAft>
                <a:spcPts val="0"/>
              </a:spcAft>
              <a:buSzPts val="1920"/>
              <a:buNone/>
            </a:pPr>
            <a:r>
              <a:rPr lang="en-US"/>
              <a:t>    ∈C</a:t>
            </a:r>
            <a:r>
              <a:rPr baseline="-25000" lang="en-US"/>
              <a:t>1</a:t>
            </a:r>
            <a:endParaRPr/>
          </a:p>
          <a:p>
            <a:pPr indent="-342900" lvl="0" marL="342900" rtl="0" algn="l">
              <a:lnSpc>
                <a:spcPct val="90000"/>
              </a:lnSpc>
              <a:spcBef>
                <a:spcPts val="640"/>
              </a:spcBef>
              <a:spcAft>
                <a:spcPts val="0"/>
              </a:spcAft>
              <a:buSzPts val="1920"/>
              <a:buChar char="■"/>
            </a:pPr>
            <a:r>
              <a:rPr lang="en-US"/>
              <a:t>X</a:t>
            </a:r>
            <a:r>
              <a:rPr baseline="-25000" lang="en-US"/>
              <a:t>3</a:t>
            </a:r>
            <a:r>
              <a:rPr lang="en-US"/>
              <a:t>=(1.5, 1), X</a:t>
            </a:r>
            <a:r>
              <a:rPr baseline="-25000" lang="en-US"/>
              <a:t>4</a:t>
            </a:r>
            <a:r>
              <a:rPr lang="en-US"/>
              <a:t>=(1, 1.5) ∈C</a:t>
            </a:r>
            <a:r>
              <a:rPr baseline="-25000" lang="en-US"/>
              <a:t>0</a:t>
            </a:r>
            <a:endParaRPr/>
          </a:p>
          <a:p>
            <a:pPr indent="-220980" lvl="0" marL="342900" rtl="0" algn="l">
              <a:lnSpc>
                <a:spcPct val="90000"/>
              </a:lnSpc>
              <a:spcBef>
                <a:spcPts val="640"/>
              </a:spcBef>
              <a:spcAft>
                <a:spcPts val="0"/>
              </a:spcAft>
              <a:buSzPts val="1920"/>
              <a:buNone/>
            </a:pPr>
            <a:r>
              <a:t/>
            </a:r>
            <a:endParaRPr/>
          </a:p>
          <a:p>
            <a:pPr indent="0" lvl="0" marL="0" rtl="0" algn="l">
              <a:lnSpc>
                <a:spcPct val="90000"/>
              </a:lnSpc>
              <a:spcBef>
                <a:spcPts val="640"/>
              </a:spcBef>
              <a:spcAft>
                <a:spcPts val="0"/>
              </a:spcAft>
              <a:buSzPts val="1920"/>
              <a:buNone/>
            </a:pPr>
            <a:r>
              <a:t/>
            </a:r>
            <a:endParaRPr/>
          </a:p>
          <a:p>
            <a:pPr indent="0" lvl="0" marL="0" rtl="0" algn="l">
              <a:lnSpc>
                <a:spcPct val="90000"/>
              </a:lnSpc>
              <a:spcBef>
                <a:spcPts val="720"/>
              </a:spcBef>
              <a:spcAft>
                <a:spcPts val="0"/>
              </a:spcAft>
              <a:buSzPts val="2160"/>
              <a:buNone/>
            </a:pPr>
            <a:r>
              <a:rPr lang="en-US" sz="3600"/>
              <a:t> </a:t>
            </a:r>
            <a:endParaRPr sz="4000">
              <a:solidFill>
                <a:srgbClr val="009900"/>
              </a:solidFill>
            </a:endParaRPr>
          </a:p>
          <a:p>
            <a:pPr indent="0" lvl="0" marL="0" rtl="0" algn="l">
              <a:lnSpc>
                <a:spcPct val="90000"/>
              </a:lnSpc>
              <a:spcBef>
                <a:spcPts val="720"/>
              </a:spcBef>
              <a:spcAft>
                <a:spcPts val="0"/>
              </a:spcAft>
              <a:buSzPts val="2160"/>
              <a:buNone/>
            </a:pPr>
            <a:r>
              <a:t/>
            </a:r>
            <a:endParaRPr sz="3600">
              <a:solidFill>
                <a:srgbClr val="009900"/>
              </a:solidFill>
            </a:endParaRPr>
          </a:p>
        </p:txBody>
      </p:sp>
      <p:pic>
        <p:nvPicPr>
          <p:cNvPr id="462" name="Google Shape;462;p48"/>
          <p:cNvPicPr preferRelativeResize="0"/>
          <p:nvPr/>
        </p:nvPicPr>
        <p:blipFill rotWithShape="1">
          <a:blip r:embed="rId3">
            <a:alphaModFix/>
          </a:blip>
          <a:srcRect b="21064" l="10937" r="61299" t="14661"/>
          <a:stretch/>
        </p:blipFill>
        <p:spPr>
          <a:xfrm>
            <a:off x="5292080" y="2060848"/>
            <a:ext cx="3240360" cy="4025902"/>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468" name="Google Shape;468;p49"/>
          <p:cNvSpPr txBox="1"/>
          <p:nvPr>
            <p:ph type="title"/>
          </p:nvPr>
        </p:nvSpPr>
        <p:spPr>
          <a:xfrm>
            <a:off x="1150938" y="548680"/>
            <a:ext cx="7793037" cy="112772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Example</a:t>
            </a:r>
            <a:endParaRPr/>
          </a:p>
        </p:txBody>
      </p:sp>
      <p:sp>
        <p:nvSpPr>
          <p:cNvPr id="469" name="Google Shape;469;p49"/>
          <p:cNvSpPr txBox="1"/>
          <p:nvPr>
            <p:ph idx="1" type="body"/>
          </p:nvPr>
        </p:nvSpPr>
        <p:spPr>
          <a:xfrm>
            <a:off x="179388" y="1989139"/>
            <a:ext cx="5328716" cy="648518"/>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160"/>
              <a:buChar char="■"/>
            </a:pPr>
            <a:r>
              <a:rPr lang="en-US" sz="3600"/>
              <a:t>X</a:t>
            </a:r>
            <a:r>
              <a:rPr baseline="-25000" lang="en-US" sz="3600"/>
              <a:t>1</a:t>
            </a:r>
            <a:r>
              <a:rPr lang="en-US" sz="3600"/>
              <a:t>=(1, -1.5) ∈C</a:t>
            </a:r>
            <a:r>
              <a:rPr baseline="-25000" lang="en-US" sz="3600"/>
              <a:t>1</a:t>
            </a:r>
            <a:endParaRPr sz="3600">
              <a:solidFill>
                <a:srgbClr val="009900"/>
              </a:solidFill>
            </a:endParaRPr>
          </a:p>
        </p:txBody>
      </p:sp>
      <p:sp>
        <p:nvSpPr>
          <p:cNvPr id="470" name="Google Shape;470;p49"/>
          <p:cNvSpPr txBox="1"/>
          <p:nvPr/>
        </p:nvSpPr>
        <p:spPr>
          <a:xfrm>
            <a:off x="6752456" y="1799456"/>
            <a:ext cx="4333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Verdana"/>
                <a:ea typeface="Verdana"/>
                <a:cs typeface="Verdana"/>
                <a:sym typeface="Verdana"/>
              </a:rPr>
              <a:t>W</a:t>
            </a:r>
            <a:r>
              <a:rPr b="0" baseline="-25000" i="1" lang="en-US" sz="1400" u="none" cap="none" strike="noStrike">
                <a:solidFill>
                  <a:schemeClr val="dk1"/>
                </a:solidFill>
                <a:latin typeface="Verdana"/>
                <a:ea typeface="Verdana"/>
                <a:cs typeface="Verdana"/>
                <a:sym typeface="Verdana"/>
              </a:rPr>
              <a:t>2</a:t>
            </a:r>
            <a:endParaRPr b="0" i="1" sz="1400" u="none" cap="none" strike="noStrike">
              <a:solidFill>
                <a:schemeClr val="dk1"/>
              </a:solidFill>
              <a:latin typeface="Verdana"/>
              <a:ea typeface="Verdana"/>
              <a:cs typeface="Verdana"/>
              <a:sym typeface="Verdana"/>
            </a:endParaRPr>
          </a:p>
        </p:txBody>
      </p:sp>
      <p:cxnSp>
        <p:nvCxnSpPr>
          <p:cNvPr id="471" name="Google Shape;471;p49"/>
          <p:cNvCxnSpPr/>
          <p:nvPr/>
        </p:nvCxnSpPr>
        <p:spPr>
          <a:xfrm>
            <a:off x="5076056" y="3933056"/>
            <a:ext cx="3733800" cy="0"/>
          </a:xfrm>
          <a:prstGeom prst="straightConnector1">
            <a:avLst/>
          </a:prstGeom>
          <a:noFill/>
          <a:ln cap="flat" cmpd="sng" w="9525">
            <a:solidFill>
              <a:schemeClr val="dk1"/>
            </a:solidFill>
            <a:prstDash val="solid"/>
            <a:round/>
            <a:headEnd len="med" w="med" type="none"/>
            <a:tailEnd len="med" w="med" type="none"/>
          </a:ln>
        </p:spPr>
      </p:cxnSp>
      <p:cxnSp>
        <p:nvCxnSpPr>
          <p:cNvPr id="472" name="Google Shape;472;p49"/>
          <p:cNvCxnSpPr/>
          <p:nvPr/>
        </p:nvCxnSpPr>
        <p:spPr>
          <a:xfrm rot="5400000">
            <a:off x="5076056" y="3933056"/>
            <a:ext cx="3733800" cy="0"/>
          </a:xfrm>
          <a:prstGeom prst="straightConnector1">
            <a:avLst/>
          </a:prstGeom>
          <a:noFill/>
          <a:ln cap="flat" cmpd="sng" w="9525">
            <a:solidFill>
              <a:schemeClr val="dk1"/>
            </a:solidFill>
            <a:prstDash val="solid"/>
            <a:round/>
            <a:headEnd len="med" w="med" type="none"/>
            <a:tailEnd len="med" w="med" type="none"/>
          </a:ln>
        </p:spPr>
      </p:cxnSp>
      <p:cxnSp>
        <p:nvCxnSpPr>
          <p:cNvPr id="473" name="Google Shape;473;p49"/>
          <p:cNvCxnSpPr/>
          <p:nvPr/>
        </p:nvCxnSpPr>
        <p:spPr>
          <a:xfrm rot="-1800000">
            <a:off x="5076056" y="3933056"/>
            <a:ext cx="3733800" cy="0"/>
          </a:xfrm>
          <a:prstGeom prst="straightConnector1">
            <a:avLst/>
          </a:prstGeom>
          <a:noFill/>
          <a:ln cap="flat" cmpd="sng" w="19050">
            <a:solidFill>
              <a:srgbClr val="3366FF"/>
            </a:solidFill>
            <a:prstDash val="solid"/>
            <a:round/>
            <a:headEnd len="med" w="med" type="none"/>
            <a:tailEnd len="med" w="med" type="none"/>
          </a:ln>
        </p:spPr>
      </p:cxnSp>
      <p:sp>
        <p:nvSpPr>
          <p:cNvPr id="474" name="Google Shape;474;p49"/>
          <p:cNvSpPr/>
          <p:nvPr/>
        </p:nvSpPr>
        <p:spPr>
          <a:xfrm>
            <a:off x="8505056" y="2637656"/>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1" lang="en-US" sz="1600" u="none" cap="none" strike="noStrike">
                <a:solidFill>
                  <a:schemeClr val="dk1"/>
                </a:solidFill>
                <a:latin typeface="Tahoma"/>
                <a:ea typeface="Tahoma"/>
                <a:cs typeface="Tahoma"/>
                <a:sym typeface="Tahoma"/>
              </a:rPr>
              <a:t>X</a:t>
            </a:r>
            <a:r>
              <a:rPr b="0" baseline="-25000" i="1" lang="en-US" sz="1600" u="none" cap="none" strike="noStrike">
                <a:solidFill>
                  <a:schemeClr val="dk1"/>
                </a:solidFill>
                <a:latin typeface="Tahoma"/>
                <a:ea typeface="Tahoma"/>
                <a:cs typeface="Tahoma"/>
                <a:sym typeface="Tahoma"/>
              </a:rPr>
              <a:t>1</a:t>
            </a:r>
            <a:endParaRPr b="0" i="1" sz="1600" u="none" cap="none" strike="noStrike">
              <a:solidFill>
                <a:schemeClr val="dk1"/>
              </a:solidFill>
              <a:latin typeface="Tahoma"/>
              <a:ea typeface="Tahoma"/>
              <a:cs typeface="Tahoma"/>
              <a:sym typeface="Tahoma"/>
            </a:endParaRPr>
          </a:p>
        </p:txBody>
      </p:sp>
      <p:sp>
        <p:nvSpPr>
          <p:cNvPr id="475" name="Google Shape;475;p49"/>
          <p:cNvSpPr txBox="1"/>
          <p:nvPr/>
        </p:nvSpPr>
        <p:spPr>
          <a:xfrm>
            <a:off x="8733656" y="3780656"/>
            <a:ext cx="4333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1400" u="none" cap="none" strike="noStrike">
                <a:solidFill>
                  <a:schemeClr val="dk1"/>
                </a:solidFill>
                <a:latin typeface="Verdana"/>
                <a:ea typeface="Verdana"/>
                <a:cs typeface="Verdana"/>
                <a:sym typeface="Verdana"/>
              </a:rPr>
              <a:t>W</a:t>
            </a:r>
            <a:r>
              <a:rPr b="0" baseline="-25000" i="1" lang="en-US" sz="1400" u="none" cap="none" strike="noStrike">
                <a:solidFill>
                  <a:schemeClr val="dk1"/>
                </a:solidFill>
                <a:latin typeface="Verdana"/>
                <a:ea typeface="Verdana"/>
                <a:cs typeface="Verdana"/>
                <a:sym typeface="Verdana"/>
              </a:rPr>
              <a:t>1</a:t>
            </a:r>
            <a:endParaRPr b="0" i="1" sz="1400" u="none" cap="none" strike="noStrike">
              <a:solidFill>
                <a:schemeClr val="dk1"/>
              </a:solidFill>
              <a:latin typeface="Verdana"/>
              <a:ea typeface="Verdana"/>
              <a:cs typeface="Verdana"/>
              <a:sym typeface="Verdana"/>
            </a:endParaRPr>
          </a:p>
        </p:txBody>
      </p:sp>
      <p:cxnSp>
        <p:nvCxnSpPr>
          <p:cNvPr id="476" name="Google Shape;476;p49"/>
          <p:cNvCxnSpPr/>
          <p:nvPr/>
        </p:nvCxnSpPr>
        <p:spPr>
          <a:xfrm>
            <a:off x="8337664" y="3140597"/>
            <a:ext cx="829380" cy="1440531"/>
          </a:xfrm>
          <a:prstGeom prst="straightConnector1">
            <a:avLst/>
          </a:prstGeom>
          <a:noFill/>
          <a:ln cap="flat" cmpd="sng" w="9525">
            <a:solidFill>
              <a:schemeClr val="dk1"/>
            </a:solidFill>
            <a:prstDash val="solid"/>
            <a:round/>
            <a:headEnd len="med" w="med" type="none"/>
            <a:tailEnd len="med" w="med" type="triangle"/>
          </a:ln>
        </p:spPr>
      </p:cxnSp>
      <p:sp>
        <p:nvSpPr>
          <p:cNvPr id="477" name="Google Shape;477;p49"/>
          <p:cNvSpPr/>
          <p:nvPr/>
        </p:nvSpPr>
        <p:spPr>
          <a:xfrm>
            <a:off x="7919269" y="3573016"/>
            <a:ext cx="45719" cy="45719"/>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p:txBody>
      </p:sp>
      <p:sp>
        <p:nvSpPr>
          <p:cNvPr id="478" name="Google Shape;478;p49"/>
          <p:cNvSpPr txBox="1"/>
          <p:nvPr/>
        </p:nvSpPr>
        <p:spPr>
          <a:xfrm>
            <a:off x="7919269" y="3529311"/>
            <a:ext cx="13575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Tahoma"/>
                <a:ea typeface="Tahoma"/>
                <a:cs typeface="Tahoma"/>
                <a:sym typeface="Tahoma"/>
              </a:rPr>
              <a:t>(2, 1)</a:t>
            </a:r>
            <a:endParaRPr sz="1800">
              <a:solidFill>
                <a:schemeClr val="dk1"/>
              </a:solidFill>
              <a:latin typeface="Tahoma"/>
              <a:ea typeface="Tahoma"/>
              <a:cs typeface="Tahoma"/>
              <a:sym typeface="Tahoma"/>
            </a:endParaRPr>
          </a:p>
        </p:txBody>
      </p:sp>
      <p:sp>
        <p:nvSpPr>
          <p:cNvPr id="479" name="Google Shape;479;p49"/>
          <p:cNvSpPr/>
          <p:nvPr/>
        </p:nvSpPr>
        <p:spPr>
          <a:xfrm>
            <a:off x="7435960" y="2780928"/>
            <a:ext cx="45719" cy="7262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p:txBody>
      </p:sp>
      <p:sp>
        <p:nvSpPr>
          <p:cNvPr id="480" name="Google Shape;480;p49"/>
          <p:cNvSpPr txBox="1"/>
          <p:nvPr/>
        </p:nvSpPr>
        <p:spPr>
          <a:xfrm>
            <a:off x="7456568" y="2596785"/>
            <a:ext cx="13575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(1, 2)</a:t>
            </a:r>
            <a:endParaRPr sz="1800">
              <a:solidFill>
                <a:schemeClr val="dk1"/>
              </a:solidFill>
              <a:latin typeface="Tahoma"/>
              <a:ea typeface="Tahoma"/>
              <a:cs typeface="Tahoma"/>
              <a:sym typeface="Tahoma"/>
            </a:endParaRPr>
          </a:p>
        </p:txBody>
      </p:sp>
      <p:sp>
        <p:nvSpPr>
          <p:cNvPr id="481" name="Google Shape;481;p49"/>
          <p:cNvSpPr txBox="1"/>
          <p:nvPr/>
        </p:nvSpPr>
        <p:spPr>
          <a:xfrm>
            <a:off x="136170" y="2783614"/>
            <a:ext cx="5328716" cy="18792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folHlink"/>
              </a:buClr>
              <a:buSzPts val="2160"/>
              <a:buFont typeface="Noto Sans Symbols"/>
              <a:buChar char="🡪"/>
            </a:pPr>
            <a:r>
              <a:rPr b="0" lang="en-US" sz="3600" u="none">
                <a:solidFill>
                  <a:schemeClr val="dk1"/>
                </a:solidFill>
                <a:latin typeface="Times New Roman"/>
                <a:ea typeface="Times New Roman"/>
                <a:cs typeface="Times New Roman"/>
                <a:sym typeface="Times New Roman"/>
              </a:rPr>
              <a:t>1*W</a:t>
            </a:r>
            <a:r>
              <a:rPr b="0" baseline="-25000" lang="en-US" sz="3600" u="none">
                <a:solidFill>
                  <a:schemeClr val="dk1"/>
                </a:solidFill>
                <a:latin typeface="Times New Roman"/>
                <a:ea typeface="Times New Roman"/>
                <a:cs typeface="Times New Roman"/>
                <a:sym typeface="Times New Roman"/>
              </a:rPr>
              <a:t>1</a:t>
            </a:r>
            <a:r>
              <a:rPr b="0" lang="en-US" sz="3600" u="none">
                <a:solidFill>
                  <a:schemeClr val="dk1"/>
                </a:solidFill>
                <a:latin typeface="Times New Roman"/>
                <a:ea typeface="Times New Roman"/>
                <a:cs typeface="Times New Roman"/>
                <a:sym typeface="Times New Roman"/>
              </a:rPr>
              <a:t>-1.5*W</a:t>
            </a:r>
            <a:r>
              <a:rPr b="0" baseline="-25000" lang="en-US" sz="3600" u="none">
                <a:solidFill>
                  <a:schemeClr val="dk1"/>
                </a:solidFill>
                <a:latin typeface="Times New Roman"/>
                <a:ea typeface="Times New Roman"/>
                <a:cs typeface="Times New Roman"/>
                <a:sym typeface="Times New Roman"/>
              </a:rPr>
              <a:t>2</a:t>
            </a:r>
            <a:r>
              <a:rPr b="0" lang="en-US" sz="3600" u="none">
                <a:solidFill>
                  <a:schemeClr val="dk1"/>
                </a:solidFill>
                <a:latin typeface="Times New Roman"/>
                <a:ea typeface="Times New Roman"/>
                <a:cs typeface="Times New Roman"/>
                <a:sym typeface="Times New Roman"/>
              </a:rPr>
              <a:t>=0</a:t>
            </a:r>
            <a:endParaRPr/>
          </a:p>
          <a:p>
            <a:pPr indent="-342900" lvl="0" marL="342900" marR="0" rtl="0" algn="l">
              <a:lnSpc>
                <a:spcPct val="90000"/>
              </a:lnSpc>
              <a:spcBef>
                <a:spcPts val="720"/>
              </a:spcBef>
              <a:spcAft>
                <a:spcPts val="0"/>
              </a:spcAft>
              <a:buClr>
                <a:schemeClr val="folHlink"/>
              </a:buClr>
              <a:buSzPts val="2160"/>
              <a:buFont typeface="Noto Sans Symbols"/>
              <a:buChar char="🡪"/>
            </a:pPr>
            <a:r>
              <a:rPr b="0" lang="en-US" sz="3600" u="none">
                <a:solidFill>
                  <a:schemeClr val="dk1"/>
                </a:solidFill>
                <a:latin typeface="Times New Roman"/>
                <a:ea typeface="Times New Roman"/>
                <a:cs typeface="Times New Roman"/>
                <a:sym typeface="Times New Roman"/>
              </a:rPr>
              <a:t>1*(W</a:t>
            </a:r>
            <a:r>
              <a:rPr b="0" baseline="-25000" lang="en-US" sz="3600" u="none">
                <a:solidFill>
                  <a:schemeClr val="dk1"/>
                </a:solidFill>
                <a:latin typeface="Times New Roman"/>
                <a:ea typeface="Times New Roman"/>
                <a:cs typeface="Times New Roman"/>
                <a:sym typeface="Times New Roman"/>
              </a:rPr>
              <a:t>1 </a:t>
            </a:r>
            <a:r>
              <a:rPr b="0" lang="en-US" sz="3600" u="none">
                <a:solidFill>
                  <a:schemeClr val="dk1"/>
                </a:solidFill>
                <a:latin typeface="Times New Roman"/>
                <a:ea typeface="Times New Roman"/>
                <a:cs typeface="Times New Roman"/>
                <a:sym typeface="Times New Roman"/>
              </a:rPr>
              <a:t>=2) -1.5*(W</a:t>
            </a:r>
            <a:r>
              <a:rPr b="0" baseline="-25000" lang="en-US" sz="3600" u="none">
                <a:solidFill>
                  <a:schemeClr val="dk1"/>
                </a:solidFill>
                <a:latin typeface="Times New Roman"/>
                <a:ea typeface="Times New Roman"/>
                <a:cs typeface="Times New Roman"/>
                <a:sym typeface="Times New Roman"/>
              </a:rPr>
              <a:t>2</a:t>
            </a:r>
            <a:r>
              <a:rPr b="0" lang="en-US" sz="3600" u="none">
                <a:solidFill>
                  <a:schemeClr val="dk1"/>
                </a:solidFill>
                <a:latin typeface="Times New Roman"/>
                <a:ea typeface="Times New Roman"/>
                <a:cs typeface="Times New Roman"/>
                <a:sym typeface="Times New Roman"/>
              </a:rPr>
              <a:t>=1)</a:t>
            </a:r>
            <a:endParaRPr/>
          </a:p>
          <a:p>
            <a:pPr indent="0" lvl="0" marL="0" marR="0" rtl="0" algn="l">
              <a:lnSpc>
                <a:spcPct val="90000"/>
              </a:lnSpc>
              <a:spcBef>
                <a:spcPts val="720"/>
              </a:spcBef>
              <a:spcAft>
                <a:spcPts val="0"/>
              </a:spcAft>
              <a:buClr>
                <a:schemeClr val="folHlink"/>
              </a:buClr>
              <a:buSzPts val="2160"/>
              <a:buFont typeface="Noto Sans Symbols"/>
              <a:buNone/>
            </a:pPr>
            <a:r>
              <a:rPr b="0" lang="en-US" sz="3600" u="none">
                <a:solidFill>
                  <a:schemeClr val="dk1"/>
                </a:solidFill>
                <a:latin typeface="Times New Roman"/>
                <a:ea typeface="Times New Roman"/>
                <a:cs typeface="Times New Roman"/>
                <a:sym typeface="Times New Roman"/>
              </a:rPr>
              <a:t>	 = 0.5 &gt; 0</a:t>
            </a:r>
            <a:endParaRPr/>
          </a:p>
          <a:p>
            <a:pPr indent="-205740" lvl="0" marL="342900" marR="0" rtl="0" algn="l">
              <a:lnSpc>
                <a:spcPct val="90000"/>
              </a:lnSpc>
              <a:spcBef>
                <a:spcPts val="720"/>
              </a:spcBef>
              <a:spcAft>
                <a:spcPts val="0"/>
              </a:spcAft>
              <a:buClr>
                <a:schemeClr val="folHlink"/>
              </a:buClr>
              <a:buSzPts val="2160"/>
              <a:buFont typeface="Noto Sans Symbols"/>
              <a:buNone/>
            </a:pPr>
            <a:r>
              <a:t/>
            </a:r>
            <a:endParaRPr b="0" sz="3600" u="none">
              <a:solidFill>
                <a:srgbClr val="009900"/>
              </a:solidFill>
              <a:latin typeface="Times New Roman"/>
              <a:ea typeface="Times New Roman"/>
              <a:cs typeface="Times New Roman"/>
              <a:sym typeface="Times New Roman"/>
            </a:endParaRPr>
          </a:p>
        </p:txBody>
      </p:sp>
      <p:sp>
        <p:nvSpPr>
          <p:cNvPr id="482" name="Google Shape;482;p49"/>
          <p:cNvSpPr txBox="1"/>
          <p:nvPr/>
        </p:nvSpPr>
        <p:spPr>
          <a:xfrm>
            <a:off x="136170" y="4662864"/>
            <a:ext cx="5328716" cy="217011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folHlink"/>
              </a:buClr>
              <a:buSzPts val="2160"/>
              <a:buFont typeface="Noto Sans Symbols"/>
              <a:buChar char="🡪"/>
            </a:pPr>
            <a:r>
              <a:rPr b="0" lang="en-US" sz="3600" u="none">
                <a:solidFill>
                  <a:schemeClr val="dk1"/>
                </a:solidFill>
                <a:latin typeface="Times New Roman"/>
                <a:ea typeface="Times New Roman"/>
                <a:cs typeface="Times New Roman"/>
                <a:sym typeface="Times New Roman"/>
              </a:rPr>
              <a:t>1*(W</a:t>
            </a:r>
            <a:r>
              <a:rPr b="0" baseline="-25000" lang="en-US" sz="3600" u="none">
                <a:solidFill>
                  <a:schemeClr val="dk1"/>
                </a:solidFill>
                <a:latin typeface="Times New Roman"/>
                <a:ea typeface="Times New Roman"/>
                <a:cs typeface="Times New Roman"/>
                <a:sym typeface="Times New Roman"/>
              </a:rPr>
              <a:t>1 </a:t>
            </a:r>
            <a:r>
              <a:rPr b="0" lang="en-US" sz="3600" u="none">
                <a:solidFill>
                  <a:schemeClr val="dk1"/>
                </a:solidFill>
                <a:latin typeface="Times New Roman"/>
                <a:ea typeface="Times New Roman"/>
                <a:cs typeface="Times New Roman"/>
                <a:sym typeface="Times New Roman"/>
              </a:rPr>
              <a:t>=1) -1.5*(W</a:t>
            </a:r>
            <a:r>
              <a:rPr b="0" baseline="-25000" lang="en-US" sz="3600" u="none">
                <a:solidFill>
                  <a:schemeClr val="dk1"/>
                </a:solidFill>
                <a:latin typeface="Times New Roman"/>
                <a:ea typeface="Times New Roman"/>
                <a:cs typeface="Times New Roman"/>
                <a:sym typeface="Times New Roman"/>
              </a:rPr>
              <a:t>2</a:t>
            </a:r>
            <a:r>
              <a:rPr b="0" lang="en-US" sz="3600" u="none">
                <a:solidFill>
                  <a:schemeClr val="dk1"/>
                </a:solidFill>
                <a:latin typeface="Times New Roman"/>
                <a:ea typeface="Times New Roman"/>
                <a:cs typeface="Times New Roman"/>
                <a:sym typeface="Times New Roman"/>
              </a:rPr>
              <a:t>=2)</a:t>
            </a:r>
            <a:endParaRPr/>
          </a:p>
          <a:p>
            <a:pPr indent="0" lvl="0" marL="0" marR="0" rtl="0" algn="l">
              <a:lnSpc>
                <a:spcPct val="90000"/>
              </a:lnSpc>
              <a:spcBef>
                <a:spcPts val="720"/>
              </a:spcBef>
              <a:spcAft>
                <a:spcPts val="0"/>
              </a:spcAft>
              <a:buClr>
                <a:schemeClr val="folHlink"/>
              </a:buClr>
              <a:buSzPts val="2160"/>
              <a:buFont typeface="Noto Sans Symbols"/>
              <a:buNone/>
            </a:pPr>
            <a:r>
              <a:rPr b="0" lang="en-US" sz="3600" u="none">
                <a:solidFill>
                  <a:schemeClr val="dk1"/>
                </a:solidFill>
                <a:latin typeface="Times New Roman"/>
                <a:ea typeface="Times New Roman"/>
                <a:cs typeface="Times New Roman"/>
                <a:sym typeface="Times New Roman"/>
              </a:rPr>
              <a:t>	 = -2 &lt; 0</a:t>
            </a:r>
            <a:endParaRPr/>
          </a:p>
          <a:p>
            <a:pPr indent="0" lvl="0" marL="0" marR="0" rtl="0" algn="l">
              <a:lnSpc>
                <a:spcPct val="90000"/>
              </a:lnSpc>
              <a:spcBef>
                <a:spcPts val="720"/>
              </a:spcBef>
              <a:spcAft>
                <a:spcPts val="0"/>
              </a:spcAft>
              <a:buClr>
                <a:schemeClr val="folHlink"/>
              </a:buClr>
              <a:buSzPts val="2160"/>
              <a:buFont typeface="Noto Sans Symbols"/>
              <a:buNone/>
            </a:pPr>
            <a:r>
              <a:t/>
            </a:r>
            <a:endParaRPr b="0" sz="3600" u="none">
              <a:solidFill>
                <a:schemeClr val="dk1"/>
              </a:solidFill>
              <a:latin typeface="Times New Roman"/>
              <a:ea typeface="Times New Roman"/>
              <a:cs typeface="Times New Roman"/>
              <a:sym typeface="Times New Roman"/>
            </a:endParaRPr>
          </a:p>
          <a:p>
            <a:pPr indent="-205740" lvl="0" marL="342900" marR="0" rtl="0" algn="l">
              <a:lnSpc>
                <a:spcPct val="90000"/>
              </a:lnSpc>
              <a:spcBef>
                <a:spcPts val="720"/>
              </a:spcBef>
              <a:spcAft>
                <a:spcPts val="0"/>
              </a:spcAft>
              <a:buClr>
                <a:schemeClr val="folHlink"/>
              </a:buClr>
              <a:buSzPts val="2160"/>
              <a:buFont typeface="Noto Sans Symbols"/>
              <a:buNone/>
            </a:pPr>
            <a:r>
              <a:t/>
            </a:r>
            <a:endParaRPr b="0" sz="3600" u="none">
              <a:solidFill>
                <a:schemeClr val="dk1"/>
              </a:solidFill>
              <a:latin typeface="Times New Roman"/>
              <a:ea typeface="Times New Roman"/>
              <a:cs typeface="Times New Roman"/>
              <a:sym typeface="Times New Roman"/>
            </a:endParaRPr>
          </a:p>
          <a:p>
            <a:pPr indent="-205740" lvl="0" marL="342900" marR="0" rtl="0" algn="l">
              <a:lnSpc>
                <a:spcPct val="90000"/>
              </a:lnSpc>
              <a:spcBef>
                <a:spcPts val="720"/>
              </a:spcBef>
              <a:spcAft>
                <a:spcPts val="0"/>
              </a:spcAft>
              <a:buClr>
                <a:schemeClr val="folHlink"/>
              </a:buClr>
              <a:buSzPts val="2160"/>
              <a:buFont typeface="Noto Sans Symbols"/>
              <a:buNone/>
            </a:pPr>
            <a:r>
              <a:t/>
            </a:r>
            <a:endParaRPr b="0" sz="3600" u="none">
              <a:solidFill>
                <a:srgbClr val="009900"/>
              </a:solidFill>
              <a:latin typeface="Times New Roman"/>
              <a:ea typeface="Times New Roman"/>
              <a:cs typeface="Times New Roman"/>
              <a:sym typeface="Times New Roman"/>
            </a:endParaRPr>
          </a:p>
        </p:txBody>
      </p:sp>
      <p:sp>
        <p:nvSpPr>
          <p:cNvPr id="483" name="Google Shape;483;p49"/>
          <p:cNvSpPr/>
          <p:nvPr/>
        </p:nvSpPr>
        <p:spPr>
          <a:xfrm rot="-1792514">
            <a:off x="5846516" y="3816236"/>
            <a:ext cx="3091011" cy="1563112"/>
          </a:xfrm>
          <a:prstGeom prst="rect">
            <a:avLst/>
          </a:prstGeom>
          <a:solidFill>
            <a:srgbClr val="D8D8D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 calcmode="lin" valueType="num">
                                      <p:cBhvr additive="base">
                                        <p:cTn dur="500"/>
                                        <p:tgtEl>
                                          <p:spTgt spid="46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500"/>
                                        <p:tgtEl>
                                          <p:spTgt spid="4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500"/>
                                        <p:tgtEl>
                                          <p:spTgt spid="4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7"/>
                                        </p:tgtEl>
                                        <p:attrNameLst>
                                          <p:attrName>style.visibility</p:attrName>
                                        </p:attrNameLst>
                                      </p:cBhvr>
                                      <p:to>
                                        <p:strVal val="visible"/>
                                      </p:to>
                                    </p:set>
                                    <p:anim calcmode="lin" valueType="num">
                                      <p:cBhvr additive="base">
                                        <p:cTn dur="500"/>
                                        <p:tgtEl>
                                          <p:spTgt spid="47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500"/>
                                        <p:tgtEl>
                                          <p:spTgt spid="4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2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2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2000"/>
                                        <p:tgtEl>
                                          <p:spTgt spid="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1822"/>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822"/>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489" name="Google Shape;489;p50"/>
          <p:cNvSpPr txBox="1"/>
          <p:nvPr>
            <p:ph type="title"/>
          </p:nvPr>
        </p:nvSpPr>
        <p:spPr>
          <a:xfrm>
            <a:off x="1179537" y="585980"/>
            <a:ext cx="7793037" cy="112772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Example</a:t>
            </a:r>
            <a:endParaRPr/>
          </a:p>
        </p:txBody>
      </p:sp>
      <p:sp>
        <p:nvSpPr>
          <p:cNvPr id="490" name="Google Shape;490;p50"/>
          <p:cNvSpPr txBox="1"/>
          <p:nvPr>
            <p:ph idx="1" type="body"/>
          </p:nvPr>
        </p:nvSpPr>
        <p:spPr>
          <a:xfrm>
            <a:off x="390248" y="2268066"/>
            <a:ext cx="5328716" cy="1165979"/>
          </a:xfrm>
          <a:prstGeom prst="rect">
            <a:avLst/>
          </a:prstGeom>
          <a:noFill/>
          <a:ln>
            <a:noFill/>
          </a:ln>
        </p:spPr>
        <p:txBody>
          <a:bodyPr anchorCtr="0" anchor="t" bIns="45700" lIns="91425" spcFirstLastPara="1" rIns="91425" wrap="square" tIns="45700">
            <a:noAutofit/>
          </a:bodyPr>
          <a:lstStyle/>
          <a:p>
            <a:pPr indent="-342900" lvl="0" marL="342900" rtl="0" algn="l">
              <a:lnSpc>
                <a:spcPct val="61111"/>
              </a:lnSpc>
              <a:spcBef>
                <a:spcPts val="0"/>
              </a:spcBef>
              <a:spcAft>
                <a:spcPts val="0"/>
              </a:spcAft>
              <a:buSzPts val="2160"/>
              <a:buChar char="■"/>
            </a:pPr>
            <a:r>
              <a:rPr lang="en-US" sz="3600"/>
              <a:t>X</a:t>
            </a:r>
            <a:r>
              <a:rPr baseline="-25000" lang="en-US" sz="3600"/>
              <a:t>1</a:t>
            </a:r>
            <a:r>
              <a:rPr lang="en-US" sz="3600"/>
              <a:t>=(1, -1.5) ∈C</a:t>
            </a:r>
            <a:r>
              <a:rPr baseline="-25000" lang="en-US" sz="3600"/>
              <a:t>1</a:t>
            </a:r>
            <a:endParaRPr/>
          </a:p>
          <a:p>
            <a:pPr indent="0" lvl="0" marL="0" rtl="0" algn="l">
              <a:lnSpc>
                <a:spcPct val="61111"/>
              </a:lnSpc>
              <a:spcBef>
                <a:spcPts val="720"/>
              </a:spcBef>
              <a:spcAft>
                <a:spcPts val="0"/>
              </a:spcAft>
              <a:buSzPts val="2160"/>
              <a:buNone/>
            </a:pPr>
            <a:r>
              <a:t/>
            </a:r>
            <a:endParaRPr baseline="-25000" sz="3600">
              <a:solidFill>
                <a:srgbClr val="009900"/>
              </a:solidFill>
            </a:endParaRPr>
          </a:p>
          <a:p>
            <a:pPr indent="0" lvl="0" marL="0" rtl="0" algn="l">
              <a:lnSpc>
                <a:spcPct val="61111"/>
              </a:lnSpc>
              <a:spcBef>
                <a:spcPts val="720"/>
              </a:spcBef>
              <a:spcAft>
                <a:spcPts val="0"/>
              </a:spcAft>
              <a:buSzPts val="2160"/>
              <a:buNone/>
            </a:pPr>
            <a:r>
              <a:rPr lang="en-US" sz="3600"/>
              <a:t>   X</a:t>
            </a:r>
            <a:r>
              <a:rPr baseline="-25000" lang="en-US" sz="3600"/>
              <a:t>2</a:t>
            </a:r>
            <a:r>
              <a:rPr lang="en-US" sz="3600"/>
              <a:t>=(1.5, -1), ∈C</a:t>
            </a:r>
            <a:r>
              <a:rPr baseline="-25000" lang="en-US" sz="3600"/>
              <a:t>1</a:t>
            </a:r>
            <a:endParaRPr/>
          </a:p>
          <a:p>
            <a:pPr indent="0" lvl="0" marL="0" rtl="0" algn="l">
              <a:lnSpc>
                <a:spcPct val="90000"/>
              </a:lnSpc>
              <a:spcBef>
                <a:spcPts val="720"/>
              </a:spcBef>
              <a:spcAft>
                <a:spcPts val="0"/>
              </a:spcAft>
              <a:buSzPts val="2160"/>
              <a:buNone/>
            </a:pPr>
            <a:r>
              <a:t/>
            </a:r>
            <a:endParaRPr sz="3600">
              <a:solidFill>
                <a:srgbClr val="009900"/>
              </a:solidFill>
            </a:endParaRPr>
          </a:p>
        </p:txBody>
      </p:sp>
      <p:sp>
        <p:nvSpPr>
          <p:cNvPr id="491" name="Google Shape;491;p50"/>
          <p:cNvSpPr txBox="1"/>
          <p:nvPr/>
        </p:nvSpPr>
        <p:spPr>
          <a:xfrm>
            <a:off x="6752456" y="1799456"/>
            <a:ext cx="4333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Verdana"/>
                <a:ea typeface="Verdana"/>
                <a:cs typeface="Verdana"/>
                <a:sym typeface="Verdana"/>
              </a:rPr>
              <a:t>W</a:t>
            </a:r>
            <a:r>
              <a:rPr baseline="-25000" i="1" lang="en-US" sz="1400">
                <a:solidFill>
                  <a:schemeClr val="dk1"/>
                </a:solidFill>
                <a:latin typeface="Verdana"/>
                <a:ea typeface="Verdana"/>
                <a:cs typeface="Verdana"/>
                <a:sym typeface="Verdana"/>
              </a:rPr>
              <a:t>2</a:t>
            </a:r>
            <a:endParaRPr i="1" sz="1400">
              <a:solidFill>
                <a:schemeClr val="dk1"/>
              </a:solidFill>
              <a:latin typeface="Verdana"/>
              <a:ea typeface="Verdana"/>
              <a:cs typeface="Verdana"/>
              <a:sym typeface="Verdana"/>
            </a:endParaRPr>
          </a:p>
        </p:txBody>
      </p:sp>
      <p:cxnSp>
        <p:nvCxnSpPr>
          <p:cNvPr id="492" name="Google Shape;492;p50"/>
          <p:cNvCxnSpPr/>
          <p:nvPr/>
        </p:nvCxnSpPr>
        <p:spPr>
          <a:xfrm>
            <a:off x="5076056" y="3933056"/>
            <a:ext cx="3733800" cy="0"/>
          </a:xfrm>
          <a:prstGeom prst="straightConnector1">
            <a:avLst/>
          </a:prstGeom>
          <a:noFill/>
          <a:ln cap="flat" cmpd="sng" w="9525">
            <a:solidFill>
              <a:schemeClr val="dk1"/>
            </a:solidFill>
            <a:prstDash val="solid"/>
            <a:round/>
            <a:headEnd len="med" w="med" type="none"/>
            <a:tailEnd len="med" w="med" type="none"/>
          </a:ln>
        </p:spPr>
      </p:cxnSp>
      <p:cxnSp>
        <p:nvCxnSpPr>
          <p:cNvPr id="493" name="Google Shape;493;p50"/>
          <p:cNvCxnSpPr/>
          <p:nvPr/>
        </p:nvCxnSpPr>
        <p:spPr>
          <a:xfrm rot="5400000">
            <a:off x="5076056" y="3933056"/>
            <a:ext cx="3733800" cy="0"/>
          </a:xfrm>
          <a:prstGeom prst="straightConnector1">
            <a:avLst/>
          </a:prstGeom>
          <a:noFill/>
          <a:ln cap="flat" cmpd="sng" w="9525">
            <a:solidFill>
              <a:schemeClr val="dk1"/>
            </a:solidFill>
            <a:prstDash val="solid"/>
            <a:round/>
            <a:headEnd len="med" w="med" type="none"/>
            <a:tailEnd len="med" w="med" type="none"/>
          </a:ln>
        </p:spPr>
      </p:cxnSp>
      <p:cxnSp>
        <p:nvCxnSpPr>
          <p:cNvPr id="494" name="Google Shape;494;p50"/>
          <p:cNvCxnSpPr/>
          <p:nvPr/>
        </p:nvCxnSpPr>
        <p:spPr>
          <a:xfrm rot="-1800000">
            <a:off x="5076056" y="3933056"/>
            <a:ext cx="3733800" cy="0"/>
          </a:xfrm>
          <a:prstGeom prst="straightConnector1">
            <a:avLst/>
          </a:prstGeom>
          <a:noFill/>
          <a:ln cap="flat" cmpd="sng" w="19050">
            <a:solidFill>
              <a:srgbClr val="3366FF"/>
            </a:solidFill>
            <a:prstDash val="solid"/>
            <a:round/>
            <a:headEnd len="med" w="med" type="none"/>
            <a:tailEnd len="med" w="med" type="none"/>
          </a:ln>
        </p:spPr>
      </p:cxnSp>
      <p:sp>
        <p:nvSpPr>
          <p:cNvPr id="495" name="Google Shape;495;p50"/>
          <p:cNvSpPr/>
          <p:nvPr/>
        </p:nvSpPr>
        <p:spPr>
          <a:xfrm>
            <a:off x="8505056" y="2637656"/>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1</a:t>
            </a:r>
            <a:endParaRPr i="1" sz="1600">
              <a:solidFill>
                <a:schemeClr val="dk1"/>
              </a:solidFill>
              <a:latin typeface="Tahoma"/>
              <a:ea typeface="Tahoma"/>
              <a:cs typeface="Tahoma"/>
              <a:sym typeface="Tahoma"/>
            </a:endParaRPr>
          </a:p>
        </p:txBody>
      </p:sp>
      <p:sp>
        <p:nvSpPr>
          <p:cNvPr id="496" name="Google Shape;496;p50"/>
          <p:cNvSpPr txBox="1"/>
          <p:nvPr/>
        </p:nvSpPr>
        <p:spPr>
          <a:xfrm>
            <a:off x="8733656" y="3780656"/>
            <a:ext cx="4333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Verdana"/>
                <a:ea typeface="Verdana"/>
                <a:cs typeface="Verdana"/>
                <a:sym typeface="Verdana"/>
              </a:rPr>
              <a:t>W</a:t>
            </a:r>
            <a:r>
              <a:rPr baseline="-25000" i="1" lang="en-US" sz="1400">
                <a:solidFill>
                  <a:schemeClr val="dk1"/>
                </a:solidFill>
                <a:latin typeface="Verdana"/>
                <a:ea typeface="Verdana"/>
                <a:cs typeface="Verdana"/>
                <a:sym typeface="Verdana"/>
              </a:rPr>
              <a:t>1</a:t>
            </a:r>
            <a:endParaRPr i="1" sz="1400">
              <a:solidFill>
                <a:schemeClr val="dk1"/>
              </a:solidFill>
              <a:latin typeface="Verdana"/>
              <a:ea typeface="Verdana"/>
              <a:cs typeface="Verdana"/>
              <a:sym typeface="Verdana"/>
            </a:endParaRPr>
          </a:p>
        </p:txBody>
      </p:sp>
      <p:cxnSp>
        <p:nvCxnSpPr>
          <p:cNvPr id="497" name="Google Shape;497;p50"/>
          <p:cNvCxnSpPr/>
          <p:nvPr/>
        </p:nvCxnSpPr>
        <p:spPr>
          <a:xfrm>
            <a:off x="8337664" y="3140597"/>
            <a:ext cx="829380" cy="1440531"/>
          </a:xfrm>
          <a:prstGeom prst="straightConnector1">
            <a:avLst/>
          </a:prstGeom>
          <a:noFill/>
          <a:ln cap="flat" cmpd="sng" w="9525">
            <a:solidFill>
              <a:schemeClr val="dk1"/>
            </a:solidFill>
            <a:prstDash val="solid"/>
            <a:round/>
            <a:headEnd len="med" w="med" type="none"/>
            <a:tailEnd len="med" w="med" type="triangle"/>
          </a:ln>
        </p:spPr>
      </p:cxnSp>
      <p:sp>
        <p:nvSpPr>
          <p:cNvPr id="498" name="Google Shape;498;p50"/>
          <p:cNvSpPr/>
          <p:nvPr/>
        </p:nvSpPr>
        <p:spPr>
          <a:xfrm>
            <a:off x="7919269" y="3573016"/>
            <a:ext cx="45719" cy="45719"/>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p:txBody>
      </p:sp>
      <p:sp>
        <p:nvSpPr>
          <p:cNvPr id="499" name="Google Shape;499;p50"/>
          <p:cNvSpPr txBox="1"/>
          <p:nvPr/>
        </p:nvSpPr>
        <p:spPr>
          <a:xfrm>
            <a:off x="7919269" y="3529311"/>
            <a:ext cx="13575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(2, 1)</a:t>
            </a:r>
            <a:endParaRPr sz="1800">
              <a:solidFill>
                <a:schemeClr val="dk1"/>
              </a:solidFill>
              <a:latin typeface="Tahoma"/>
              <a:ea typeface="Tahoma"/>
              <a:cs typeface="Tahoma"/>
              <a:sym typeface="Tahoma"/>
            </a:endParaRPr>
          </a:p>
        </p:txBody>
      </p:sp>
      <p:sp>
        <p:nvSpPr>
          <p:cNvPr id="500" name="Google Shape;500;p50"/>
          <p:cNvSpPr/>
          <p:nvPr/>
        </p:nvSpPr>
        <p:spPr>
          <a:xfrm>
            <a:off x="7435960" y="2780928"/>
            <a:ext cx="45719" cy="7262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p:txBody>
      </p:sp>
      <p:sp>
        <p:nvSpPr>
          <p:cNvPr id="501" name="Google Shape;501;p50"/>
          <p:cNvSpPr txBox="1"/>
          <p:nvPr/>
        </p:nvSpPr>
        <p:spPr>
          <a:xfrm>
            <a:off x="6969149" y="2342350"/>
            <a:ext cx="13575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ahoma"/>
                <a:ea typeface="Tahoma"/>
                <a:cs typeface="Tahoma"/>
                <a:sym typeface="Tahoma"/>
              </a:rPr>
              <a:t>(1, 2)</a:t>
            </a:r>
            <a:endParaRPr sz="1800">
              <a:solidFill>
                <a:schemeClr val="dk1"/>
              </a:solidFill>
              <a:latin typeface="Tahoma"/>
              <a:ea typeface="Tahoma"/>
              <a:cs typeface="Tahoma"/>
              <a:sym typeface="Tahoma"/>
            </a:endParaRPr>
          </a:p>
        </p:txBody>
      </p:sp>
      <p:sp>
        <p:nvSpPr>
          <p:cNvPr id="502" name="Google Shape;502;p50"/>
          <p:cNvSpPr txBox="1"/>
          <p:nvPr/>
        </p:nvSpPr>
        <p:spPr>
          <a:xfrm>
            <a:off x="467544" y="3604821"/>
            <a:ext cx="5328716" cy="18792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folHlink"/>
              </a:buClr>
              <a:buSzPts val="2160"/>
              <a:buFont typeface="Noto Sans Symbols"/>
              <a:buChar char="🡪"/>
            </a:pPr>
            <a:r>
              <a:rPr lang="en-US" sz="3600">
                <a:solidFill>
                  <a:schemeClr val="dk1"/>
                </a:solidFill>
                <a:latin typeface="Times New Roman"/>
                <a:ea typeface="Times New Roman"/>
                <a:cs typeface="Times New Roman"/>
                <a:sym typeface="Times New Roman"/>
              </a:rPr>
              <a:t>1.5*W</a:t>
            </a:r>
            <a:r>
              <a:rPr baseline="-25000" lang="en-US" sz="3600">
                <a:solidFill>
                  <a:schemeClr val="dk1"/>
                </a:solidFill>
                <a:latin typeface="Times New Roman"/>
                <a:ea typeface="Times New Roman"/>
                <a:cs typeface="Times New Roman"/>
                <a:sym typeface="Times New Roman"/>
              </a:rPr>
              <a:t>1</a:t>
            </a:r>
            <a:r>
              <a:rPr lang="en-US" sz="3600">
                <a:solidFill>
                  <a:schemeClr val="dk1"/>
                </a:solidFill>
                <a:latin typeface="Times New Roman"/>
                <a:ea typeface="Times New Roman"/>
                <a:cs typeface="Times New Roman"/>
                <a:sym typeface="Times New Roman"/>
              </a:rPr>
              <a:t>-1*W</a:t>
            </a:r>
            <a:r>
              <a:rPr baseline="-25000" lang="en-US" sz="3600">
                <a:solidFill>
                  <a:schemeClr val="dk1"/>
                </a:solidFill>
                <a:latin typeface="Times New Roman"/>
                <a:ea typeface="Times New Roman"/>
                <a:cs typeface="Times New Roman"/>
                <a:sym typeface="Times New Roman"/>
              </a:rPr>
              <a:t>2</a:t>
            </a:r>
            <a:r>
              <a:rPr lang="en-US" sz="3600">
                <a:solidFill>
                  <a:schemeClr val="dk1"/>
                </a:solidFill>
                <a:latin typeface="Times New Roman"/>
                <a:ea typeface="Times New Roman"/>
                <a:cs typeface="Times New Roman"/>
                <a:sym typeface="Times New Roman"/>
              </a:rPr>
              <a:t>=0</a:t>
            </a:r>
            <a:endParaRPr/>
          </a:p>
          <a:p>
            <a:pPr indent="-342900" lvl="0" marL="342900" marR="0" rtl="0" algn="l">
              <a:lnSpc>
                <a:spcPct val="90000"/>
              </a:lnSpc>
              <a:spcBef>
                <a:spcPts val="720"/>
              </a:spcBef>
              <a:spcAft>
                <a:spcPts val="0"/>
              </a:spcAft>
              <a:buClr>
                <a:schemeClr val="folHlink"/>
              </a:buClr>
              <a:buSzPts val="2160"/>
              <a:buFont typeface="Noto Sans Symbols"/>
              <a:buChar char="🡪"/>
            </a:pPr>
            <a:r>
              <a:rPr lang="en-US" sz="3600">
                <a:solidFill>
                  <a:schemeClr val="dk1"/>
                </a:solidFill>
                <a:latin typeface="Times New Roman"/>
                <a:ea typeface="Times New Roman"/>
                <a:cs typeface="Times New Roman"/>
                <a:sym typeface="Times New Roman"/>
              </a:rPr>
              <a:t>1.5*(W</a:t>
            </a:r>
            <a:r>
              <a:rPr baseline="-25000" lang="en-US" sz="3600">
                <a:solidFill>
                  <a:schemeClr val="dk1"/>
                </a:solidFill>
                <a:latin typeface="Times New Roman"/>
                <a:ea typeface="Times New Roman"/>
                <a:cs typeface="Times New Roman"/>
                <a:sym typeface="Times New Roman"/>
              </a:rPr>
              <a:t>1 </a:t>
            </a:r>
            <a:r>
              <a:rPr lang="en-US" sz="3600">
                <a:solidFill>
                  <a:schemeClr val="dk1"/>
                </a:solidFill>
                <a:latin typeface="Times New Roman"/>
                <a:ea typeface="Times New Roman"/>
                <a:cs typeface="Times New Roman"/>
                <a:sym typeface="Times New Roman"/>
              </a:rPr>
              <a:t>=2) -1*(W</a:t>
            </a:r>
            <a:r>
              <a:rPr baseline="-25000" lang="en-US" sz="3600">
                <a:solidFill>
                  <a:schemeClr val="dk1"/>
                </a:solidFill>
                <a:latin typeface="Times New Roman"/>
                <a:ea typeface="Times New Roman"/>
                <a:cs typeface="Times New Roman"/>
                <a:sym typeface="Times New Roman"/>
              </a:rPr>
              <a:t>2</a:t>
            </a:r>
            <a:r>
              <a:rPr lang="en-US" sz="3600">
                <a:solidFill>
                  <a:schemeClr val="dk1"/>
                </a:solidFill>
                <a:latin typeface="Times New Roman"/>
                <a:ea typeface="Times New Roman"/>
                <a:cs typeface="Times New Roman"/>
                <a:sym typeface="Times New Roman"/>
              </a:rPr>
              <a:t>=1)</a:t>
            </a:r>
            <a:endParaRPr/>
          </a:p>
          <a:p>
            <a:pPr indent="0" lvl="0" marL="0" marR="0" rtl="0" algn="l">
              <a:lnSpc>
                <a:spcPct val="90000"/>
              </a:lnSpc>
              <a:spcBef>
                <a:spcPts val="720"/>
              </a:spcBef>
              <a:spcAft>
                <a:spcPts val="0"/>
              </a:spcAft>
              <a:buClr>
                <a:schemeClr val="folHlink"/>
              </a:buClr>
              <a:buSzPts val="2160"/>
              <a:buFont typeface="Noto Sans Symbols"/>
              <a:buNone/>
            </a:pPr>
            <a:r>
              <a:rPr lang="en-US" sz="3600">
                <a:solidFill>
                  <a:schemeClr val="dk1"/>
                </a:solidFill>
                <a:latin typeface="Times New Roman"/>
                <a:ea typeface="Times New Roman"/>
                <a:cs typeface="Times New Roman"/>
                <a:sym typeface="Times New Roman"/>
              </a:rPr>
              <a:t>	 = 2 &gt; 0</a:t>
            </a:r>
            <a:endParaRPr/>
          </a:p>
          <a:p>
            <a:pPr indent="-205740" lvl="0" marL="342900" marR="0" rtl="0" algn="l">
              <a:lnSpc>
                <a:spcPct val="90000"/>
              </a:lnSpc>
              <a:spcBef>
                <a:spcPts val="720"/>
              </a:spcBef>
              <a:spcAft>
                <a:spcPts val="0"/>
              </a:spcAft>
              <a:buClr>
                <a:schemeClr val="folHlink"/>
              </a:buClr>
              <a:buSzPts val="2160"/>
              <a:buFont typeface="Noto Sans Symbols"/>
              <a:buNone/>
            </a:pPr>
            <a:r>
              <a:t/>
            </a:r>
            <a:endParaRPr sz="3600">
              <a:solidFill>
                <a:srgbClr val="009900"/>
              </a:solidFill>
              <a:latin typeface="Times New Roman"/>
              <a:ea typeface="Times New Roman"/>
              <a:cs typeface="Times New Roman"/>
              <a:sym typeface="Times New Roman"/>
            </a:endParaRPr>
          </a:p>
        </p:txBody>
      </p:sp>
      <p:sp>
        <p:nvSpPr>
          <p:cNvPr id="503" name="Google Shape;503;p50"/>
          <p:cNvSpPr txBox="1"/>
          <p:nvPr/>
        </p:nvSpPr>
        <p:spPr>
          <a:xfrm>
            <a:off x="390248" y="5471721"/>
            <a:ext cx="5328716" cy="217011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folHlink"/>
              </a:buClr>
              <a:buSzPts val="2160"/>
              <a:buFont typeface="Noto Sans Symbols"/>
              <a:buChar char="🡪"/>
            </a:pPr>
            <a:r>
              <a:rPr lang="en-US" sz="3600">
                <a:solidFill>
                  <a:schemeClr val="dk1"/>
                </a:solidFill>
                <a:latin typeface="Times New Roman"/>
                <a:ea typeface="Times New Roman"/>
                <a:cs typeface="Times New Roman"/>
                <a:sym typeface="Times New Roman"/>
              </a:rPr>
              <a:t>1.5*(W</a:t>
            </a:r>
            <a:r>
              <a:rPr baseline="-25000" lang="en-US" sz="3600">
                <a:solidFill>
                  <a:schemeClr val="dk1"/>
                </a:solidFill>
                <a:latin typeface="Times New Roman"/>
                <a:ea typeface="Times New Roman"/>
                <a:cs typeface="Times New Roman"/>
                <a:sym typeface="Times New Roman"/>
              </a:rPr>
              <a:t>1 </a:t>
            </a:r>
            <a:r>
              <a:rPr lang="en-US" sz="3600">
                <a:solidFill>
                  <a:schemeClr val="dk1"/>
                </a:solidFill>
                <a:latin typeface="Times New Roman"/>
                <a:ea typeface="Times New Roman"/>
                <a:cs typeface="Times New Roman"/>
                <a:sym typeface="Times New Roman"/>
              </a:rPr>
              <a:t>=1) -1*(W</a:t>
            </a:r>
            <a:r>
              <a:rPr baseline="-25000" lang="en-US" sz="3600">
                <a:solidFill>
                  <a:schemeClr val="dk1"/>
                </a:solidFill>
                <a:latin typeface="Times New Roman"/>
                <a:ea typeface="Times New Roman"/>
                <a:cs typeface="Times New Roman"/>
                <a:sym typeface="Times New Roman"/>
              </a:rPr>
              <a:t>2</a:t>
            </a:r>
            <a:r>
              <a:rPr lang="en-US" sz="3600">
                <a:solidFill>
                  <a:schemeClr val="dk1"/>
                </a:solidFill>
                <a:latin typeface="Times New Roman"/>
                <a:ea typeface="Times New Roman"/>
                <a:cs typeface="Times New Roman"/>
                <a:sym typeface="Times New Roman"/>
              </a:rPr>
              <a:t>=2)</a:t>
            </a:r>
            <a:endParaRPr/>
          </a:p>
          <a:p>
            <a:pPr indent="0" lvl="0" marL="0" marR="0" rtl="0" algn="l">
              <a:lnSpc>
                <a:spcPct val="90000"/>
              </a:lnSpc>
              <a:spcBef>
                <a:spcPts val="720"/>
              </a:spcBef>
              <a:spcAft>
                <a:spcPts val="0"/>
              </a:spcAft>
              <a:buClr>
                <a:schemeClr val="folHlink"/>
              </a:buClr>
              <a:buSzPts val="2160"/>
              <a:buFont typeface="Noto Sans Symbols"/>
              <a:buNone/>
            </a:pPr>
            <a:r>
              <a:rPr lang="en-US" sz="3600">
                <a:solidFill>
                  <a:schemeClr val="dk1"/>
                </a:solidFill>
                <a:latin typeface="Times New Roman"/>
                <a:ea typeface="Times New Roman"/>
                <a:cs typeface="Times New Roman"/>
                <a:sym typeface="Times New Roman"/>
              </a:rPr>
              <a:t>	 = -0.5 &lt; 0</a:t>
            </a:r>
            <a:endParaRPr/>
          </a:p>
          <a:p>
            <a:pPr indent="0" lvl="0" marL="0" marR="0" rtl="0" algn="l">
              <a:lnSpc>
                <a:spcPct val="90000"/>
              </a:lnSpc>
              <a:spcBef>
                <a:spcPts val="720"/>
              </a:spcBef>
              <a:spcAft>
                <a:spcPts val="0"/>
              </a:spcAft>
              <a:buClr>
                <a:schemeClr val="folHlink"/>
              </a:buClr>
              <a:buSzPts val="2160"/>
              <a:buFont typeface="Noto Sans Symbols"/>
              <a:buNone/>
            </a:pPr>
            <a:r>
              <a:t/>
            </a:r>
            <a:endParaRPr sz="3600">
              <a:solidFill>
                <a:schemeClr val="dk1"/>
              </a:solidFill>
              <a:latin typeface="Times New Roman"/>
              <a:ea typeface="Times New Roman"/>
              <a:cs typeface="Times New Roman"/>
              <a:sym typeface="Times New Roman"/>
            </a:endParaRPr>
          </a:p>
          <a:p>
            <a:pPr indent="-205740" lvl="0" marL="342900" marR="0" rtl="0" algn="l">
              <a:lnSpc>
                <a:spcPct val="90000"/>
              </a:lnSpc>
              <a:spcBef>
                <a:spcPts val="720"/>
              </a:spcBef>
              <a:spcAft>
                <a:spcPts val="0"/>
              </a:spcAft>
              <a:buClr>
                <a:schemeClr val="folHlink"/>
              </a:buClr>
              <a:buSzPts val="2160"/>
              <a:buFont typeface="Noto Sans Symbols"/>
              <a:buNone/>
            </a:pPr>
            <a:r>
              <a:t/>
            </a:r>
            <a:endParaRPr sz="3600">
              <a:solidFill>
                <a:schemeClr val="dk1"/>
              </a:solidFill>
              <a:latin typeface="Times New Roman"/>
              <a:ea typeface="Times New Roman"/>
              <a:cs typeface="Times New Roman"/>
              <a:sym typeface="Times New Roman"/>
            </a:endParaRPr>
          </a:p>
          <a:p>
            <a:pPr indent="-205740" lvl="0" marL="342900" marR="0" rtl="0" algn="l">
              <a:lnSpc>
                <a:spcPct val="90000"/>
              </a:lnSpc>
              <a:spcBef>
                <a:spcPts val="720"/>
              </a:spcBef>
              <a:spcAft>
                <a:spcPts val="0"/>
              </a:spcAft>
              <a:buClr>
                <a:schemeClr val="folHlink"/>
              </a:buClr>
              <a:buSzPts val="2160"/>
              <a:buFont typeface="Noto Sans Symbols"/>
              <a:buNone/>
            </a:pPr>
            <a:r>
              <a:t/>
            </a:r>
            <a:endParaRPr sz="3600">
              <a:solidFill>
                <a:srgbClr val="009900"/>
              </a:solidFill>
              <a:latin typeface="Times New Roman"/>
              <a:ea typeface="Times New Roman"/>
              <a:cs typeface="Times New Roman"/>
              <a:sym typeface="Times New Roman"/>
            </a:endParaRPr>
          </a:p>
        </p:txBody>
      </p:sp>
      <p:sp>
        <p:nvSpPr>
          <p:cNvPr id="504" name="Google Shape;504;p50"/>
          <p:cNvSpPr/>
          <p:nvPr/>
        </p:nvSpPr>
        <p:spPr>
          <a:xfrm rot="-3604643">
            <a:off x="6106941" y="3506900"/>
            <a:ext cx="3091011" cy="1563112"/>
          </a:xfrm>
          <a:prstGeom prst="rect">
            <a:avLst/>
          </a:prstGeom>
          <a:solidFill>
            <a:srgbClr val="D8D8D8"/>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p:txBody>
      </p:sp>
      <p:sp>
        <p:nvSpPr>
          <p:cNvPr id="505" name="Google Shape;505;p50"/>
          <p:cNvSpPr/>
          <p:nvPr/>
        </p:nvSpPr>
        <p:spPr>
          <a:xfrm>
            <a:off x="7758044" y="1970466"/>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2</a:t>
            </a:r>
            <a:endParaRPr i="1" sz="1600">
              <a:solidFill>
                <a:schemeClr val="dk1"/>
              </a:solidFill>
              <a:latin typeface="Tahoma"/>
              <a:ea typeface="Tahoma"/>
              <a:cs typeface="Tahoma"/>
              <a:sym typeface="Tahoma"/>
            </a:endParaRPr>
          </a:p>
        </p:txBody>
      </p:sp>
      <p:cxnSp>
        <p:nvCxnSpPr>
          <p:cNvPr id="506" name="Google Shape;506;p50"/>
          <p:cNvCxnSpPr/>
          <p:nvPr/>
        </p:nvCxnSpPr>
        <p:spPr>
          <a:xfrm rot="-3600000">
            <a:off x="5052151" y="3987739"/>
            <a:ext cx="3733800" cy="0"/>
          </a:xfrm>
          <a:prstGeom prst="straightConnector1">
            <a:avLst/>
          </a:prstGeom>
          <a:noFill/>
          <a:ln cap="flat" cmpd="sng" w="19050">
            <a:solidFill>
              <a:srgbClr val="3366FF"/>
            </a:solidFill>
            <a:prstDash val="solid"/>
            <a:round/>
            <a:headEnd len="med" w="med" type="none"/>
            <a:tailEnd len="med" w="med" type="none"/>
          </a:ln>
        </p:spPr>
      </p:cxnSp>
      <p:cxnSp>
        <p:nvCxnSpPr>
          <p:cNvPr id="507" name="Google Shape;507;p50"/>
          <p:cNvCxnSpPr/>
          <p:nvPr/>
        </p:nvCxnSpPr>
        <p:spPr>
          <a:xfrm>
            <a:off x="7757079" y="2551745"/>
            <a:ext cx="1528034" cy="891477"/>
          </a:xfrm>
          <a:prstGeom prst="straightConnector1">
            <a:avLst/>
          </a:prstGeom>
          <a:noFill/>
          <a:ln cap="flat" cmpd="sng" w="9525">
            <a:solidFill>
              <a:schemeClr val="dk1"/>
            </a:solidFill>
            <a:prstDash val="solid"/>
            <a:round/>
            <a:headEnd len="med" w="med" type="none"/>
            <a:tailEnd len="med" w="med" type="triangle"/>
          </a:ln>
        </p:spPr>
      </p:cxnSp>
      <p:sp>
        <p:nvSpPr>
          <p:cNvPr id="508" name="Google Shape;508;p50"/>
          <p:cNvSpPr/>
          <p:nvPr/>
        </p:nvSpPr>
        <p:spPr>
          <a:xfrm>
            <a:off x="6942956" y="3927248"/>
            <a:ext cx="1854080" cy="1559151"/>
          </a:xfrm>
          <a:prstGeom prst="rect">
            <a:avLst/>
          </a:prstGeom>
          <a:solidFill>
            <a:srgbClr val="D8D8D8"/>
          </a:solid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p:txBody>
      </p:sp>
      <p:sp>
        <p:nvSpPr>
          <p:cNvPr id="509" name="Google Shape;509;p50"/>
          <p:cNvSpPr/>
          <p:nvPr/>
        </p:nvSpPr>
        <p:spPr>
          <a:xfrm rot="784397">
            <a:off x="6326436" y="3914199"/>
            <a:ext cx="785884" cy="1503258"/>
          </a:xfrm>
          <a:prstGeom prst="triangle">
            <a:avLst>
              <a:gd fmla="val 55448" name="adj"/>
            </a:avLst>
          </a:prstGeom>
          <a:solidFill>
            <a:srgbClr val="D8D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p:txBody>
      </p:sp>
      <p:sp>
        <p:nvSpPr>
          <p:cNvPr id="510" name="Google Shape;510;p50"/>
          <p:cNvSpPr/>
          <p:nvPr/>
        </p:nvSpPr>
        <p:spPr>
          <a:xfrm rot="-6320444">
            <a:off x="7367896" y="2794910"/>
            <a:ext cx="947227" cy="1792967"/>
          </a:xfrm>
          <a:prstGeom prst="triangle">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ahoma"/>
              <a:buNone/>
            </a:pPr>
            <a:r>
              <a:t/>
            </a:r>
            <a:endParaRPr b="0" i="0" sz="1800" u="none" cap="none" strike="noStrike">
              <a:solidFill>
                <a:schemeClr val="dk1"/>
              </a:solidFill>
              <a:latin typeface="Tahoma"/>
              <a:ea typeface="Tahoma"/>
              <a:cs typeface="Tahoma"/>
              <a:sym typeface="Tahoma"/>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490">
                                            <p:txEl>
                                              <p:pRg end="0" st="0"/>
                                            </p:txEl>
                                          </p:spTgt>
                                        </p:tgtEl>
                                        <p:attrNameLst>
                                          <p:attrName>style.visibility</p:attrName>
                                        </p:attrNameLst>
                                      </p:cBhvr>
                                      <p:to>
                                        <p:strVal val="visible"/>
                                      </p:to>
                                    </p:set>
                                    <p:anim calcmode="lin" valueType="num">
                                      <p:cBhvr additive="base">
                                        <p:cTn dur="500"/>
                                        <p:tgtEl>
                                          <p:spTgt spid="49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0">
                                            <p:txEl>
                                              <p:pRg end="1" st="1"/>
                                            </p:txEl>
                                          </p:spTgt>
                                        </p:tgtEl>
                                        <p:attrNameLst>
                                          <p:attrName>style.visibility</p:attrName>
                                        </p:attrNameLst>
                                      </p:cBhvr>
                                      <p:to>
                                        <p:strVal val="visible"/>
                                      </p:to>
                                    </p:set>
                                    <p:anim calcmode="lin" valueType="num">
                                      <p:cBhvr additive="base">
                                        <p:cTn dur="500"/>
                                        <p:tgtEl>
                                          <p:spTgt spid="490">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0">
                                            <p:txEl>
                                              <p:pRg end="2" st="2"/>
                                            </p:txEl>
                                          </p:spTgt>
                                        </p:tgtEl>
                                        <p:attrNameLst>
                                          <p:attrName>style.visibility</p:attrName>
                                        </p:attrNameLst>
                                      </p:cBhvr>
                                      <p:to>
                                        <p:strVal val="visible"/>
                                      </p:to>
                                    </p:set>
                                    <p:anim calcmode="lin" valueType="num">
                                      <p:cBhvr additive="base">
                                        <p:cTn dur="500"/>
                                        <p:tgtEl>
                                          <p:spTgt spid="490">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90">
                                            <p:txEl>
                                              <p:pRg end="3" st="3"/>
                                            </p:txEl>
                                          </p:spTgt>
                                        </p:tgtEl>
                                        <p:attrNameLst>
                                          <p:attrName>style.visibility</p:attrName>
                                        </p:attrNameLst>
                                      </p:cBhvr>
                                      <p:to>
                                        <p:strVal val="visible"/>
                                      </p:to>
                                    </p:set>
                                    <p:anim calcmode="lin" valueType="num">
                                      <p:cBhvr additive="base">
                                        <p:cTn dur="500"/>
                                        <p:tgtEl>
                                          <p:spTgt spid="490">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500"/>
                                        <p:tgtEl>
                                          <p:spTgt spid="49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822"/>
                                        <p:tgtEl>
                                          <p:spTgt spid="497"/>
                                        </p:tgtEl>
                                      </p:cBhvr>
                                    </p:animEffect>
                                  </p:childTnLst>
                                </p:cTn>
                              </p:par>
                            </p:childTnLst>
                          </p:cTn>
                        </p:par>
                        <p:par>
                          <p:cTn fill="hold">
                            <p:stCondLst>
                              <p:cond delay="1822"/>
                            </p:stCondLst>
                            <p:childTnLst>
                              <p:par>
                                <p:cTn fill="hold" nodeType="after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500"/>
                                        <p:tgtEl>
                                          <p:spTgt spid="4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500"/>
                                        <p:tgtEl>
                                          <p:spTgt spid="4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20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2000"/>
                                        <p:tgtEl>
                                          <p:spTgt spid="500"/>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2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822"/>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822"/>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504"/>
                                        </p:tgtEl>
                                        <p:attrNameLst>
                                          <p:attrName>ppt_y</p:attrName>
                                        </p:attrNameLst>
                                      </p:cBhvr>
                                      <p:tavLst>
                                        <p:tav fmla="" tm="0">
                                          <p:val>
                                            <p:strVal val="#ppt_y"/>
                                          </p:val>
                                        </p:tav>
                                        <p:tav fmla="" tm="100000">
                                          <p:val>
                                            <p:strVal val="#ppt_y+1"/>
                                          </p:val>
                                        </p:tav>
                                      </p:tavLst>
                                    </p:anim>
                                    <p:set>
                                      <p:cBhvr>
                                        <p:cTn dur="1" fill="hold">
                                          <p:stCondLst>
                                            <p:cond delay="500"/>
                                          </p:stCondLst>
                                        </p:cTn>
                                        <p:tgtEl>
                                          <p:spTgt spid="50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516" name="Google Shape;516;p5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Identifying a S</a:t>
            </a:r>
            <a:r>
              <a:rPr i="1" lang="en-US" sz="4000"/>
              <a:t>olution Region </a:t>
            </a:r>
            <a:r>
              <a:rPr lang="en-US" sz="4000"/>
              <a:t>from</a:t>
            </a:r>
            <a:r>
              <a:rPr i="1" lang="en-US" sz="4000"/>
              <a:t> </a:t>
            </a:r>
            <a:r>
              <a:rPr lang="en-US" sz="4000"/>
              <a:t> Orientated Pattern Hyperplanes(1/2)</a:t>
            </a:r>
            <a:endParaRPr/>
          </a:p>
        </p:txBody>
      </p:sp>
      <p:sp>
        <p:nvSpPr>
          <p:cNvPr id="517" name="Google Shape;517;p51"/>
          <p:cNvSpPr txBox="1"/>
          <p:nvPr>
            <p:ph idx="1" type="body"/>
          </p:nvPr>
        </p:nvSpPr>
        <p:spPr>
          <a:xfrm>
            <a:off x="179388" y="1989138"/>
            <a:ext cx="4392612" cy="43402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For each pattern </a:t>
            </a:r>
            <a:r>
              <a:rPr lang="en-US">
                <a:solidFill>
                  <a:srgbClr val="009900"/>
                </a:solidFill>
              </a:rPr>
              <a:t>X</a:t>
            </a:r>
            <a:r>
              <a:rPr baseline="-25000" lang="en-US">
                <a:solidFill>
                  <a:srgbClr val="009900"/>
                </a:solidFill>
              </a:rPr>
              <a:t>k</a:t>
            </a:r>
            <a:r>
              <a:rPr baseline="-25000" i="1" lang="en-US"/>
              <a:t> </a:t>
            </a:r>
            <a:r>
              <a:rPr lang="en-US"/>
              <a:t>in pattern space there is a corresponding hyperplane in weight space. </a:t>
            </a:r>
            <a:endParaRPr/>
          </a:p>
          <a:p>
            <a:pPr indent="-342900" lvl="0" marL="342900" rtl="0" algn="l">
              <a:lnSpc>
                <a:spcPct val="90000"/>
              </a:lnSpc>
              <a:spcBef>
                <a:spcPts val="640"/>
              </a:spcBef>
              <a:spcAft>
                <a:spcPts val="0"/>
              </a:spcAft>
              <a:buSzPts val="1920"/>
              <a:buChar char="■"/>
            </a:pPr>
            <a:r>
              <a:rPr lang="en-US"/>
              <a:t>For every point in weight space there is a corresponding hyperplane in pattern space.</a:t>
            </a:r>
            <a:endParaRPr sz="3600">
              <a:solidFill>
                <a:srgbClr val="009900"/>
              </a:solidFill>
            </a:endParaRPr>
          </a:p>
        </p:txBody>
      </p:sp>
      <p:sp>
        <p:nvSpPr>
          <p:cNvPr id="518" name="Google Shape;518;p51"/>
          <p:cNvSpPr txBox="1"/>
          <p:nvPr/>
        </p:nvSpPr>
        <p:spPr>
          <a:xfrm>
            <a:off x="6392863" y="1773238"/>
            <a:ext cx="4333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Verdana"/>
                <a:ea typeface="Verdana"/>
                <a:cs typeface="Verdana"/>
                <a:sym typeface="Verdana"/>
              </a:rPr>
              <a:t>W</a:t>
            </a:r>
            <a:r>
              <a:rPr baseline="-25000" i="1" lang="en-US" sz="1400">
                <a:solidFill>
                  <a:schemeClr val="dk1"/>
                </a:solidFill>
                <a:latin typeface="Verdana"/>
                <a:ea typeface="Verdana"/>
                <a:cs typeface="Verdana"/>
                <a:sym typeface="Verdana"/>
              </a:rPr>
              <a:t>2</a:t>
            </a:r>
            <a:endParaRPr i="1" sz="1400">
              <a:solidFill>
                <a:schemeClr val="dk1"/>
              </a:solidFill>
              <a:latin typeface="Verdana"/>
              <a:ea typeface="Verdana"/>
              <a:cs typeface="Verdana"/>
              <a:sym typeface="Verdana"/>
            </a:endParaRPr>
          </a:p>
        </p:txBody>
      </p:sp>
      <p:cxnSp>
        <p:nvCxnSpPr>
          <p:cNvPr id="519" name="Google Shape;519;p51"/>
          <p:cNvCxnSpPr/>
          <p:nvPr/>
        </p:nvCxnSpPr>
        <p:spPr>
          <a:xfrm>
            <a:off x="4716463" y="3906838"/>
            <a:ext cx="3733800" cy="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51"/>
          <p:cNvCxnSpPr/>
          <p:nvPr/>
        </p:nvCxnSpPr>
        <p:spPr>
          <a:xfrm rot="5400000">
            <a:off x="4716463" y="3906838"/>
            <a:ext cx="3733800" cy="0"/>
          </a:xfrm>
          <a:prstGeom prst="straightConnector1">
            <a:avLst/>
          </a:prstGeom>
          <a:noFill/>
          <a:ln cap="flat" cmpd="sng" w="9525">
            <a:solidFill>
              <a:schemeClr val="dk1"/>
            </a:solidFill>
            <a:prstDash val="solid"/>
            <a:round/>
            <a:headEnd len="med" w="med" type="none"/>
            <a:tailEnd len="med" w="med" type="none"/>
          </a:ln>
        </p:spPr>
      </p:cxnSp>
      <p:cxnSp>
        <p:nvCxnSpPr>
          <p:cNvPr id="521" name="Google Shape;521;p51"/>
          <p:cNvCxnSpPr/>
          <p:nvPr/>
        </p:nvCxnSpPr>
        <p:spPr>
          <a:xfrm rot="1800000">
            <a:off x="4716463" y="3906838"/>
            <a:ext cx="3733800" cy="0"/>
          </a:xfrm>
          <a:prstGeom prst="straightConnector1">
            <a:avLst/>
          </a:prstGeom>
          <a:noFill/>
          <a:ln cap="flat" cmpd="sng" w="19050">
            <a:solidFill>
              <a:srgbClr val="3366FF"/>
            </a:solidFill>
            <a:prstDash val="solid"/>
            <a:round/>
            <a:headEnd len="med" w="med" type="none"/>
            <a:tailEnd len="med" w="med" type="none"/>
          </a:ln>
        </p:spPr>
      </p:cxnSp>
      <p:cxnSp>
        <p:nvCxnSpPr>
          <p:cNvPr id="522" name="Google Shape;522;p51"/>
          <p:cNvCxnSpPr/>
          <p:nvPr/>
        </p:nvCxnSpPr>
        <p:spPr>
          <a:xfrm rot="3600000">
            <a:off x="4716463" y="3906838"/>
            <a:ext cx="3733800" cy="0"/>
          </a:xfrm>
          <a:prstGeom prst="straightConnector1">
            <a:avLst/>
          </a:prstGeom>
          <a:noFill/>
          <a:ln cap="flat" cmpd="sng" w="19050">
            <a:solidFill>
              <a:srgbClr val="3366FF"/>
            </a:solidFill>
            <a:prstDash val="solid"/>
            <a:round/>
            <a:headEnd len="med" w="med" type="none"/>
            <a:tailEnd len="med" w="med" type="none"/>
          </a:ln>
        </p:spPr>
      </p:cxnSp>
      <p:cxnSp>
        <p:nvCxnSpPr>
          <p:cNvPr id="523" name="Google Shape;523;p51"/>
          <p:cNvCxnSpPr/>
          <p:nvPr/>
        </p:nvCxnSpPr>
        <p:spPr>
          <a:xfrm rot="-1800000">
            <a:off x="4716463" y="3906838"/>
            <a:ext cx="3733800" cy="0"/>
          </a:xfrm>
          <a:prstGeom prst="straightConnector1">
            <a:avLst/>
          </a:prstGeom>
          <a:noFill/>
          <a:ln cap="flat" cmpd="sng" w="19050">
            <a:solidFill>
              <a:srgbClr val="3366FF"/>
            </a:solidFill>
            <a:prstDash val="solid"/>
            <a:round/>
            <a:headEnd len="med" w="med" type="none"/>
            <a:tailEnd len="med" w="med" type="none"/>
          </a:ln>
        </p:spPr>
      </p:cxnSp>
      <p:cxnSp>
        <p:nvCxnSpPr>
          <p:cNvPr id="524" name="Google Shape;524;p51"/>
          <p:cNvCxnSpPr/>
          <p:nvPr/>
        </p:nvCxnSpPr>
        <p:spPr>
          <a:xfrm rot="-3600000">
            <a:off x="4716463" y="3906838"/>
            <a:ext cx="3733800" cy="0"/>
          </a:xfrm>
          <a:prstGeom prst="straightConnector1">
            <a:avLst/>
          </a:prstGeom>
          <a:noFill/>
          <a:ln cap="flat" cmpd="sng" w="19050">
            <a:solidFill>
              <a:srgbClr val="3366FF"/>
            </a:solidFill>
            <a:prstDash val="solid"/>
            <a:round/>
            <a:headEnd len="med" w="med" type="none"/>
            <a:tailEnd len="med" w="med" type="none"/>
          </a:ln>
        </p:spPr>
      </p:cxnSp>
      <p:sp>
        <p:nvSpPr>
          <p:cNvPr id="525" name="Google Shape;525;p51"/>
          <p:cNvSpPr/>
          <p:nvPr/>
        </p:nvSpPr>
        <p:spPr>
          <a:xfrm>
            <a:off x="5427663" y="1925638"/>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3</a:t>
            </a:r>
            <a:endParaRPr i="1" sz="1600">
              <a:solidFill>
                <a:schemeClr val="dk1"/>
              </a:solidFill>
              <a:latin typeface="Tahoma"/>
              <a:ea typeface="Tahoma"/>
              <a:cs typeface="Tahoma"/>
              <a:sym typeface="Tahoma"/>
            </a:endParaRPr>
          </a:p>
        </p:txBody>
      </p:sp>
      <p:sp>
        <p:nvSpPr>
          <p:cNvPr id="526" name="Google Shape;526;p51"/>
          <p:cNvSpPr/>
          <p:nvPr/>
        </p:nvSpPr>
        <p:spPr>
          <a:xfrm>
            <a:off x="7383463" y="1925638"/>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2</a:t>
            </a:r>
            <a:endParaRPr i="1" sz="1600">
              <a:solidFill>
                <a:schemeClr val="dk1"/>
              </a:solidFill>
              <a:latin typeface="Tahoma"/>
              <a:ea typeface="Tahoma"/>
              <a:cs typeface="Tahoma"/>
              <a:sym typeface="Tahoma"/>
            </a:endParaRPr>
          </a:p>
        </p:txBody>
      </p:sp>
      <p:sp>
        <p:nvSpPr>
          <p:cNvPr id="527" name="Google Shape;527;p51"/>
          <p:cNvSpPr/>
          <p:nvPr/>
        </p:nvSpPr>
        <p:spPr>
          <a:xfrm>
            <a:off x="8145463" y="2611438"/>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1</a:t>
            </a:r>
            <a:endParaRPr i="1" sz="1600">
              <a:solidFill>
                <a:schemeClr val="dk1"/>
              </a:solidFill>
              <a:latin typeface="Tahoma"/>
              <a:ea typeface="Tahoma"/>
              <a:cs typeface="Tahoma"/>
              <a:sym typeface="Tahoma"/>
            </a:endParaRPr>
          </a:p>
        </p:txBody>
      </p:sp>
      <p:sp>
        <p:nvSpPr>
          <p:cNvPr id="528" name="Google Shape;528;p51"/>
          <p:cNvSpPr/>
          <p:nvPr/>
        </p:nvSpPr>
        <p:spPr>
          <a:xfrm>
            <a:off x="8145463" y="4592638"/>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4</a:t>
            </a:r>
            <a:endParaRPr i="1" sz="1600">
              <a:solidFill>
                <a:schemeClr val="dk1"/>
              </a:solidFill>
              <a:latin typeface="Tahoma"/>
              <a:ea typeface="Tahoma"/>
              <a:cs typeface="Tahoma"/>
              <a:sym typeface="Tahoma"/>
            </a:endParaRPr>
          </a:p>
        </p:txBody>
      </p:sp>
      <p:sp>
        <p:nvSpPr>
          <p:cNvPr id="529" name="Google Shape;529;p51"/>
          <p:cNvSpPr/>
          <p:nvPr/>
        </p:nvSpPr>
        <p:spPr>
          <a:xfrm>
            <a:off x="5662613" y="3933825"/>
            <a:ext cx="1836737" cy="1582738"/>
          </a:xfrm>
          <a:prstGeom prst="triangle">
            <a:avLst>
              <a:gd fmla="val 50000" name="adj"/>
            </a:avLst>
          </a:prstGeom>
          <a:solidFill>
            <a:srgbClr val="C0C0C0">
              <a:alpha val="62745"/>
            </a:srgbClr>
          </a:solidFill>
          <a:ln cap="flat" cmpd="sng" w="9525">
            <a:solidFill>
              <a:srgbClr val="C0C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530" name="Google Shape;530;p51"/>
          <p:cNvSpPr txBox="1"/>
          <p:nvPr/>
        </p:nvSpPr>
        <p:spPr>
          <a:xfrm>
            <a:off x="8374063" y="3754438"/>
            <a:ext cx="4333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Verdana"/>
                <a:ea typeface="Verdana"/>
                <a:cs typeface="Verdana"/>
                <a:sym typeface="Verdana"/>
              </a:rPr>
              <a:t>W</a:t>
            </a:r>
            <a:r>
              <a:rPr baseline="-25000" i="1" lang="en-US" sz="1400">
                <a:solidFill>
                  <a:schemeClr val="dk1"/>
                </a:solidFill>
                <a:latin typeface="Verdana"/>
                <a:ea typeface="Verdana"/>
                <a:cs typeface="Verdana"/>
                <a:sym typeface="Verdana"/>
              </a:rPr>
              <a:t>1</a:t>
            </a:r>
            <a:endParaRPr i="1" sz="1400">
              <a:solidFill>
                <a:schemeClr val="dk1"/>
              </a:solidFill>
              <a:latin typeface="Verdana"/>
              <a:ea typeface="Verdana"/>
              <a:cs typeface="Verdana"/>
              <a:sym typeface="Verdana"/>
            </a:endParaRPr>
          </a:p>
        </p:txBody>
      </p:sp>
      <p:cxnSp>
        <p:nvCxnSpPr>
          <p:cNvPr id="531" name="Google Shape;531;p51"/>
          <p:cNvCxnSpPr/>
          <p:nvPr/>
        </p:nvCxnSpPr>
        <p:spPr>
          <a:xfrm>
            <a:off x="7326313" y="2611438"/>
            <a:ext cx="209550" cy="146050"/>
          </a:xfrm>
          <a:prstGeom prst="straightConnector1">
            <a:avLst/>
          </a:prstGeom>
          <a:noFill/>
          <a:ln cap="flat" cmpd="sng" w="9525">
            <a:solidFill>
              <a:schemeClr val="dk1"/>
            </a:solidFill>
            <a:prstDash val="solid"/>
            <a:round/>
            <a:headEnd len="med" w="med" type="none"/>
            <a:tailEnd len="med" w="med" type="triangle"/>
          </a:ln>
        </p:spPr>
      </p:cxnSp>
      <p:cxnSp>
        <p:nvCxnSpPr>
          <p:cNvPr id="532" name="Google Shape;532;p51"/>
          <p:cNvCxnSpPr/>
          <p:nvPr/>
        </p:nvCxnSpPr>
        <p:spPr>
          <a:xfrm>
            <a:off x="7916863" y="3144838"/>
            <a:ext cx="152400" cy="228600"/>
          </a:xfrm>
          <a:prstGeom prst="straightConnector1">
            <a:avLst/>
          </a:prstGeom>
          <a:noFill/>
          <a:ln cap="flat" cmpd="sng" w="9525">
            <a:solidFill>
              <a:schemeClr val="dk1"/>
            </a:solidFill>
            <a:prstDash val="solid"/>
            <a:round/>
            <a:headEnd len="med" w="med" type="none"/>
            <a:tailEnd len="med" w="med" type="triangle"/>
          </a:ln>
        </p:spPr>
      </p:cxnSp>
      <p:cxnSp>
        <p:nvCxnSpPr>
          <p:cNvPr id="533" name="Google Shape;533;p51"/>
          <p:cNvCxnSpPr/>
          <p:nvPr/>
        </p:nvCxnSpPr>
        <p:spPr>
          <a:xfrm flipH="1" rot="10800000">
            <a:off x="7318375" y="5041900"/>
            <a:ext cx="228600" cy="152400"/>
          </a:xfrm>
          <a:prstGeom prst="straightConnector1">
            <a:avLst/>
          </a:prstGeom>
          <a:noFill/>
          <a:ln cap="flat" cmpd="sng" w="9525">
            <a:solidFill>
              <a:schemeClr val="dk1"/>
            </a:solidFill>
            <a:prstDash val="solid"/>
            <a:round/>
            <a:headEnd len="med" w="med" type="none"/>
            <a:tailEnd len="med" w="med" type="triangle"/>
          </a:ln>
        </p:spPr>
      </p:cxnSp>
      <p:cxnSp>
        <p:nvCxnSpPr>
          <p:cNvPr id="534" name="Google Shape;534;p51"/>
          <p:cNvCxnSpPr/>
          <p:nvPr/>
        </p:nvCxnSpPr>
        <p:spPr>
          <a:xfrm flipH="1" rot="10800000">
            <a:off x="7840663" y="4392613"/>
            <a:ext cx="152400" cy="228600"/>
          </a:xfrm>
          <a:prstGeom prst="straightConnector1">
            <a:avLst/>
          </a:prstGeom>
          <a:noFill/>
          <a:ln cap="flat" cmpd="sng" w="9525">
            <a:solidFill>
              <a:schemeClr val="dk1"/>
            </a:solidFill>
            <a:prstDash val="solid"/>
            <a:round/>
            <a:headEnd len="med" w="med" type="none"/>
            <a:tailEnd len="med" w="med" type="triangle"/>
          </a:ln>
        </p:spPr>
      </p:cxnSp>
      <p:sp>
        <p:nvSpPr>
          <p:cNvPr id="535" name="Google Shape;535;p51"/>
          <p:cNvSpPr txBox="1"/>
          <p:nvPr/>
        </p:nvSpPr>
        <p:spPr>
          <a:xfrm>
            <a:off x="5795963" y="5734050"/>
            <a:ext cx="16065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hlink"/>
                </a:solidFill>
                <a:latin typeface="Comic Sans MS"/>
                <a:ea typeface="Comic Sans MS"/>
                <a:cs typeface="Comic Sans MS"/>
                <a:sym typeface="Comic Sans MS"/>
              </a:rPr>
              <a:t>Solution region</a:t>
            </a:r>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Identifying a S</a:t>
            </a:r>
            <a:r>
              <a:rPr i="1" lang="en-US" sz="4000"/>
              <a:t>olution Region </a:t>
            </a:r>
            <a:r>
              <a:rPr lang="en-US" sz="4000"/>
              <a:t>from</a:t>
            </a:r>
            <a:r>
              <a:rPr i="1" lang="en-US" sz="4000"/>
              <a:t> </a:t>
            </a:r>
            <a:r>
              <a:rPr lang="en-US" sz="4000"/>
              <a:t> Orientated Pattern Hyperplanes(2/2)</a:t>
            </a:r>
            <a:endParaRPr/>
          </a:p>
        </p:txBody>
      </p:sp>
      <p:pic>
        <p:nvPicPr>
          <p:cNvPr descr="D:\MY DOCUMENTS\NeuralNet\Powerpoint\neuronCH3\3-11.jpg" id="541" name="Google Shape;541;p52"/>
          <p:cNvPicPr preferRelativeResize="0"/>
          <p:nvPr/>
        </p:nvPicPr>
        <p:blipFill rotWithShape="1">
          <a:blip r:embed="rId3">
            <a:alphaModFix/>
          </a:blip>
          <a:srcRect b="0" l="0" r="0" t="0"/>
          <a:stretch/>
        </p:blipFill>
        <p:spPr>
          <a:xfrm>
            <a:off x="4116892" y="1844824"/>
            <a:ext cx="4806949" cy="4894958"/>
          </a:xfrm>
          <a:prstGeom prst="rect">
            <a:avLst/>
          </a:prstGeom>
          <a:noFill/>
          <a:ln>
            <a:noFill/>
          </a:ln>
        </p:spPr>
      </p:pic>
      <p:sp>
        <p:nvSpPr>
          <p:cNvPr id="542" name="Google Shape;542;p52"/>
          <p:cNvSpPr txBox="1"/>
          <p:nvPr>
            <p:ph idx="1" type="body"/>
          </p:nvPr>
        </p:nvSpPr>
        <p:spPr>
          <a:xfrm>
            <a:off x="179512" y="2122190"/>
            <a:ext cx="4392612" cy="4340225"/>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y1, y4∈class 1</a:t>
            </a:r>
            <a:endParaRPr/>
          </a:p>
          <a:p>
            <a:pPr indent="-342900" lvl="0" marL="342900" rtl="0" algn="l">
              <a:lnSpc>
                <a:spcPct val="90000"/>
              </a:lnSpc>
              <a:spcBef>
                <a:spcPts val="640"/>
              </a:spcBef>
              <a:spcAft>
                <a:spcPts val="0"/>
              </a:spcAft>
              <a:buSzPts val="1920"/>
              <a:buChar char="■"/>
            </a:pPr>
            <a:r>
              <a:rPr lang="en-US"/>
              <a:t>y2, y3∈class 2</a:t>
            </a:r>
            <a:endParaRPr/>
          </a:p>
          <a:p>
            <a:pPr indent="-220980" lvl="0" marL="342900" rtl="0" algn="l">
              <a:lnSpc>
                <a:spcPct val="90000"/>
              </a:lnSpc>
              <a:spcBef>
                <a:spcPts val="640"/>
              </a:spcBef>
              <a:spcAft>
                <a:spcPts val="0"/>
              </a:spcAft>
              <a:buSzPts val="1920"/>
              <a:buNone/>
            </a:pPr>
            <a:r>
              <a:t/>
            </a:r>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548" name="Google Shape;548;p5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Requirements of the Learning Procedure</a:t>
            </a:r>
            <a:endParaRPr/>
          </a:p>
        </p:txBody>
      </p:sp>
      <p:sp>
        <p:nvSpPr>
          <p:cNvPr id="549" name="Google Shape;549;p53"/>
          <p:cNvSpPr txBox="1"/>
          <p:nvPr>
            <p:ph idx="1" type="body"/>
          </p:nvPr>
        </p:nvSpPr>
        <p:spPr>
          <a:xfrm>
            <a:off x="0" y="1773238"/>
            <a:ext cx="8955088" cy="484028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solidFill>
                  <a:schemeClr val="hlink"/>
                </a:solidFill>
              </a:rPr>
              <a:t>Linear separability guarantees the existence of a solution region.</a:t>
            </a:r>
            <a:r>
              <a:rPr lang="en-US"/>
              <a:t> </a:t>
            </a:r>
            <a:endParaRPr/>
          </a:p>
          <a:p>
            <a:pPr indent="-342900" lvl="0" marL="342900" rtl="0" algn="l">
              <a:spcBef>
                <a:spcPts val="640"/>
              </a:spcBef>
              <a:spcAft>
                <a:spcPts val="0"/>
              </a:spcAft>
              <a:buSzPts val="1920"/>
              <a:buChar char="■"/>
            </a:pPr>
            <a:r>
              <a:rPr lang="en-US"/>
              <a:t>Points to be kept in mind in the design of an automated weight update procedure :</a:t>
            </a:r>
            <a:endParaRPr/>
          </a:p>
          <a:p>
            <a:pPr indent="-285750" lvl="1" marL="742950" rtl="0" algn="l">
              <a:spcBef>
                <a:spcPts val="480"/>
              </a:spcBef>
              <a:spcAft>
                <a:spcPts val="0"/>
              </a:spcAft>
              <a:buSzPts val="1320"/>
              <a:buChar char="■"/>
            </a:pPr>
            <a:r>
              <a:rPr lang="en-US" sz="2400">
                <a:solidFill>
                  <a:srgbClr val="0000FF"/>
                </a:solidFill>
              </a:rPr>
              <a:t>It must consider each pattern in turn to assess the correctness of the present classification</a:t>
            </a:r>
            <a:r>
              <a:rPr lang="en-US" sz="2400"/>
              <a:t>.</a:t>
            </a:r>
            <a:endParaRPr/>
          </a:p>
          <a:p>
            <a:pPr indent="-285750" lvl="1" marL="742950" rtl="0" algn="l">
              <a:spcBef>
                <a:spcPts val="480"/>
              </a:spcBef>
              <a:spcAft>
                <a:spcPts val="0"/>
              </a:spcAft>
              <a:buSzPts val="1320"/>
              <a:buChar char="■"/>
            </a:pPr>
            <a:r>
              <a:rPr lang="en-US" sz="2400">
                <a:solidFill>
                  <a:srgbClr val="0000FF"/>
                </a:solidFill>
              </a:rPr>
              <a:t>It must subsequently adjust the weight vector to eliminate a classification error</a:t>
            </a:r>
            <a:r>
              <a:rPr lang="en-US" sz="2400"/>
              <a:t>, if any.</a:t>
            </a:r>
            <a:endParaRPr/>
          </a:p>
          <a:p>
            <a:pPr indent="-285750" lvl="1" marL="742950" rtl="0" algn="l">
              <a:spcBef>
                <a:spcPts val="480"/>
              </a:spcBef>
              <a:spcAft>
                <a:spcPts val="0"/>
              </a:spcAft>
              <a:buSzPts val="1320"/>
              <a:buChar char="■"/>
            </a:pPr>
            <a:r>
              <a:rPr lang="en-US" sz="2400"/>
              <a:t>Since the set of all solution vectors forms a </a:t>
            </a:r>
            <a:r>
              <a:rPr i="1" lang="en-US" sz="2400"/>
              <a:t>convex cone</a:t>
            </a:r>
            <a:r>
              <a:rPr lang="en-US" sz="2400"/>
              <a:t>, the weight update procedure </a:t>
            </a:r>
            <a:r>
              <a:rPr lang="en-US" sz="2400">
                <a:solidFill>
                  <a:srgbClr val="0000FF"/>
                </a:solidFill>
              </a:rPr>
              <a:t>should terminate as soon as it penetrates the boundary of this cone (solution region)</a:t>
            </a:r>
            <a:r>
              <a:rPr lang="en-US" sz="2400"/>
              <a:t>.</a:t>
            </a:r>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555" name="Google Shape;555;p5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Design in Weight Space(1/3)</a:t>
            </a:r>
            <a:endParaRPr b="1"/>
          </a:p>
        </p:txBody>
      </p:sp>
      <p:sp>
        <p:nvSpPr>
          <p:cNvPr id="556" name="Google Shape;556;p54"/>
          <p:cNvSpPr txBox="1"/>
          <p:nvPr>
            <p:ph idx="1" type="body"/>
          </p:nvPr>
        </p:nvSpPr>
        <p:spPr>
          <a:xfrm>
            <a:off x="179388" y="1989138"/>
            <a:ext cx="4244975" cy="4354512"/>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solidFill>
                  <a:srgbClr val="0000FF"/>
                </a:solidFill>
              </a:rPr>
              <a:t>Assume</a:t>
            </a:r>
            <a:r>
              <a:rPr lang="en-US"/>
              <a:t>: </a:t>
            </a:r>
            <a:r>
              <a:rPr lang="en-US">
                <a:solidFill>
                  <a:srgbClr val="009900"/>
                </a:solidFill>
              </a:rPr>
              <a:t>X</a:t>
            </a:r>
            <a:r>
              <a:rPr baseline="-25000" lang="en-US">
                <a:solidFill>
                  <a:srgbClr val="009900"/>
                </a:solidFill>
              </a:rPr>
              <a:t>k </a:t>
            </a:r>
            <a:r>
              <a:rPr lang="en-US">
                <a:solidFill>
                  <a:srgbClr val="009900"/>
                </a:solidFill>
              </a:rPr>
              <a:t>∈ X</a:t>
            </a:r>
            <a:r>
              <a:rPr baseline="-25000" lang="en-US">
                <a:solidFill>
                  <a:srgbClr val="009900"/>
                </a:solidFill>
              </a:rPr>
              <a:t>1</a:t>
            </a:r>
            <a:r>
              <a:rPr lang="en-US"/>
              <a:t> and </a:t>
            </a:r>
            <a:r>
              <a:rPr lang="en-US">
                <a:solidFill>
                  <a:srgbClr val="009900"/>
                </a:solidFill>
              </a:rPr>
              <a:t>W</a:t>
            </a:r>
            <a:r>
              <a:rPr baseline="-25000" lang="en-US">
                <a:solidFill>
                  <a:srgbClr val="009900"/>
                </a:solidFill>
              </a:rPr>
              <a:t>k</a:t>
            </a:r>
            <a:r>
              <a:rPr baseline="30000" lang="en-US">
                <a:solidFill>
                  <a:srgbClr val="009900"/>
                </a:solidFill>
              </a:rPr>
              <a:t>T</a:t>
            </a:r>
            <a:r>
              <a:rPr lang="en-US">
                <a:solidFill>
                  <a:srgbClr val="009900"/>
                </a:solidFill>
              </a:rPr>
              <a:t>X</a:t>
            </a:r>
            <a:r>
              <a:rPr baseline="-25000" lang="en-US">
                <a:solidFill>
                  <a:srgbClr val="009900"/>
                </a:solidFill>
              </a:rPr>
              <a:t>k</a:t>
            </a:r>
            <a:r>
              <a:rPr i="1" lang="en-US"/>
              <a:t> </a:t>
            </a:r>
            <a:r>
              <a:rPr lang="en-US"/>
              <a:t>as erroneously non-positive. </a:t>
            </a:r>
            <a:endParaRPr/>
          </a:p>
          <a:p>
            <a:pPr indent="-342900" lvl="0" marL="342900" rtl="0" algn="l">
              <a:lnSpc>
                <a:spcPct val="80000"/>
              </a:lnSpc>
              <a:spcBef>
                <a:spcPts val="640"/>
              </a:spcBef>
              <a:spcAft>
                <a:spcPts val="0"/>
              </a:spcAft>
              <a:buSzPts val="1920"/>
              <a:buChar char="■"/>
            </a:pPr>
            <a:r>
              <a:rPr lang="en-US"/>
              <a:t>For correct classification, shift the weight vector to some position </a:t>
            </a:r>
            <a:r>
              <a:rPr lang="en-US">
                <a:solidFill>
                  <a:srgbClr val="009900"/>
                </a:solidFill>
              </a:rPr>
              <a:t>W</a:t>
            </a:r>
            <a:r>
              <a:rPr baseline="-25000" lang="en-US">
                <a:solidFill>
                  <a:srgbClr val="009900"/>
                </a:solidFill>
              </a:rPr>
              <a:t>k+1</a:t>
            </a:r>
            <a:r>
              <a:rPr baseline="-25000" lang="en-US"/>
              <a:t> </a:t>
            </a:r>
            <a:r>
              <a:rPr lang="en-US"/>
              <a:t>where the inner product is positive. </a:t>
            </a:r>
            <a:endParaRPr/>
          </a:p>
        </p:txBody>
      </p:sp>
      <p:cxnSp>
        <p:nvCxnSpPr>
          <p:cNvPr id="557" name="Google Shape;557;p54"/>
          <p:cNvCxnSpPr/>
          <p:nvPr/>
        </p:nvCxnSpPr>
        <p:spPr>
          <a:xfrm>
            <a:off x="4778375" y="2314575"/>
            <a:ext cx="3529013" cy="3168650"/>
          </a:xfrm>
          <a:prstGeom prst="straightConnector1">
            <a:avLst/>
          </a:prstGeom>
          <a:noFill/>
          <a:ln cap="flat" cmpd="sng" w="19050">
            <a:solidFill>
              <a:srgbClr val="3366FF"/>
            </a:solidFill>
            <a:prstDash val="solid"/>
            <a:round/>
            <a:headEnd len="med" w="med" type="none"/>
            <a:tailEnd len="med" w="med" type="none"/>
          </a:ln>
        </p:spPr>
      </p:cxnSp>
      <p:cxnSp>
        <p:nvCxnSpPr>
          <p:cNvPr id="558" name="Google Shape;558;p54"/>
          <p:cNvCxnSpPr/>
          <p:nvPr/>
        </p:nvCxnSpPr>
        <p:spPr>
          <a:xfrm flipH="1" rot="10800000">
            <a:off x="5138738" y="2674938"/>
            <a:ext cx="1584325" cy="1584325"/>
          </a:xfrm>
          <a:prstGeom prst="straightConnector1">
            <a:avLst/>
          </a:prstGeom>
          <a:noFill/>
          <a:ln cap="flat" cmpd="sng" w="9525">
            <a:solidFill>
              <a:schemeClr val="dk1"/>
            </a:solidFill>
            <a:prstDash val="solid"/>
            <a:round/>
            <a:headEnd len="med" w="med" type="none"/>
            <a:tailEnd len="med" w="med" type="triangle"/>
          </a:ln>
        </p:spPr>
      </p:cxnSp>
      <p:sp>
        <p:nvSpPr>
          <p:cNvPr id="559" name="Google Shape;559;p54"/>
          <p:cNvSpPr/>
          <p:nvPr/>
        </p:nvSpPr>
        <p:spPr>
          <a:xfrm>
            <a:off x="7658100" y="4383088"/>
            <a:ext cx="512763" cy="523875"/>
          </a:xfrm>
          <a:custGeom>
            <a:rect b="b" l="l" r="r" t="t"/>
            <a:pathLst>
              <a:path extrusionOk="0" h="388" w="338">
                <a:moveTo>
                  <a:pt x="0" y="388"/>
                </a:moveTo>
                <a:lnTo>
                  <a:pt x="338" y="0"/>
                </a:lnTo>
              </a:path>
            </a:pathLst>
          </a:custGeom>
          <a:noFill/>
          <a:ln cap="flat" cmpd="sng" w="9525">
            <a:solidFill>
              <a:schemeClr val="dk1"/>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560" name="Google Shape;560;p54"/>
          <p:cNvCxnSpPr/>
          <p:nvPr/>
        </p:nvCxnSpPr>
        <p:spPr>
          <a:xfrm flipH="1" rot="9900000">
            <a:off x="5695950" y="3289300"/>
            <a:ext cx="165100" cy="98425"/>
          </a:xfrm>
          <a:prstGeom prst="straightConnector1">
            <a:avLst/>
          </a:prstGeom>
          <a:noFill/>
          <a:ln cap="flat" cmpd="sng" w="9525">
            <a:solidFill>
              <a:schemeClr val="dk1"/>
            </a:solidFill>
            <a:prstDash val="solid"/>
            <a:round/>
            <a:headEnd len="med" w="med" type="none"/>
            <a:tailEnd len="med" w="med" type="none"/>
          </a:ln>
        </p:spPr>
      </p:cxnSp>
      <p:sp>
        <p:nvSpPr>
          <p:cNvPr id="561" name="Google Shape;561;p54"/>
          <p:cNvSpPr/>
          <p:nvPr/>
        </p:nvSpPr>
        <p:spPr>
          <a:xfrm>
            <a:off x="5122863" y="4176713"/>
            <a:ext cx="92075" cy="920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562" name="Google Shape;562;p54"/>
          <p:cNvSpPr/>
          <p:nvPr/>
        </p:nvSpPr>
        <p:spPr>
          <a:xfrm>
            <a:off x="6716713" y="2582863"/>
            <a:ext cx="92075" cy="920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563" name="Google Shape;563;p54"/>
          <p:cNvCxnSpPr/>
          <p:nvPr/>
        </p:nvCxnSpPr>
        <p:spPr>
          <a:xfrm>
            <a:off x="5703888" y="3408363"/>
            <a:ext cx="144462" cy="144462"/>
          </a:xfrm>
          <a:prstGeom prst="straightConnector1">
            <a:avLst/>
          </a:prstGeom>
          <a:noFill/>
          <a:ln cap="flat" cmpd="sng" w="9525">
            <a:solidFill>
              <a:schemeClr val="dk1"/>
            </a:solidFill>
            <a:prstDash val="solid"/>
            <a:round/>
            <a:headEnd len="med" w="med" type="none"/>
            <a:tailEnd len="med" w="med" type="none"/>
          </a:ln>
        </p:spPr>
      </p:cxnSp>
      <p:sp>
        <p:nvSpPr>
          <p:cNvPr id="564" name="Google Shape;564;p54"/>
          <p:cNvSpPr/>
          <p:nvPr/>
        </p:nvSpPr>
        <p:spPr>
          <a:xfrm>
            <a:off x="5641975" y="3827463"/>
            <a:ext cx="114300" cy="141287"/>
          </a:xfrm>
          <a:prstGeom prst="triangle">
            <a:avLst>
              <a:gd fmla="val 5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565" name="Google Shape;565;p54"/>
          <p:cNvSpPr txBox="1"/>
          <p:nvPr/>
        </p:nvSpPr>
        <p:spPr>
          <a:xfrm>
            <a:off x="6794500" y="2262188"/>
            <a:ext cx="6143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k+1</a:t>
            </a:r>
            <a:endParaRPr i="1" sz="1600">
              <a:solidFill>
                <a:schemeClr val="dk1"/>
              </a:solidFill>
              <a:latin typeface="Tahoma"/>
              <a:ea typeface="Tahoma"/>
              <a:cs typeface="Tahoma"/>
              <a:sym typeface="Tahoma"/>
            </a:endParaRPr>
          </a:p>
        </p:txBody>
      </p:sp>
      <p:sp>
        <p:nvSpPr>
          <p:cNvPr id="566" name="Google Shape;566;p54"/>
          <p:cNvSpPr txBox="1"/>
          <p:nvPr/>
        </p:nvSpPr>
        <p:spPr>
          <a:xfrm>
            <a:off x="4795838" y="4319588"/>
            <a:ext cx="4365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sp>
        <p:nvSpPr>
          <p:cNvPr id="567" name="Google Shape;567;p54"/>
          <p:cNvSpPr txBox="1"/>
          <p:nvPr/>
        </p:nvSpPr>
        <p:spPr>
          <a:xfrm>
            <a:off x="7885113" y="4005263"/>
            <a:ext cx="10080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a:t>
            </a:r>
            <a:r>
              <a:rPr baseline="30000" i="1" lang="en-US" sz="1600">
                <a:solidFill>
                  <a:schemeClr val="dk1"/>
                </a:solidFill>
                <a:latin typeface="Tahoma"/>
                <a:ea typeface="Tahoma"/>
                <a:cs typeface="Tahoma"/>
                <a:sym typeface="Tahoma"/>
              </a:rPr>
              <a:t>T </a:t>
            </a: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r>
              <a:rPr i="1" lang="en-US" sz="1600">
                <a:solidFill>
                  <a:schemeClr val="dk1"/>
                </a:solidFill>
                <a:latin typeface="Tahoma"/>
                <a:ea typeface="Tahoma"/>
                <a:cs typeface="Tahoma"/>
                <a:sym typeface="Tahoma"/>
              </a:rPr>
              <a:t>&gt;0</a:t>
            </a:r>
            <a:endParaRPr/>
          </a:p>
        </p:txBody>
      </p:sp>
      <p:sp>
        <p:nvSpPr>
          <p:cNvPr id="568" name="Google Shape;568;p54"/>
          <p:cNvSpPr txBox="1"/>
          <p:nvPr/>
        </p:nvSpPr>
        <p:spPr>
          <a:xfrm>
            <a:off x="6794500" y="4926013"/>
            <a:ext cx="93821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30000" i="1" lang="en-US" sz="1600">
                <a:solidFill>
                  <a:schemeClr val="dk1"/>
                </a:solidFill>
                <a:latin typeface="Tahoma"/>
                <a:ea typeface="Tahoma"/>
                <a:cs typeface="Tahoma"/>
                <a:sym typeface="Tahoma"/>
              </a:rPr>
              <a:t>T </a:t>
            </a: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r>
              <a:rPr i="1" lang="en-US" sz="1600">
                <a:solidFill>
                  <a:schemeClr val="dk1"/>
                </a:solidFill>
                <a:latin typeface="Tahoma"/>
                <a:ea typeface="Tahoma"/>
                <a:cs typeface="Tahoma"/>
                <a:sym typeface="Tahoma"/>
              </a:rPr>
              <a:t>&lt;0</a:t>
            </a:r>
            <a:endParaRPr/>
          </a:p>
        </p:txBody>
      </p:sp>
      <p:sp>
        <p:nvSpPr>
          <p:cNvPr id="569" name="Google Shape;569;p54"/>
          <p:cNvSpPr/>
          <p:nvPr/>
        </p:nvSpPr>
        <p:spPr>
          <a:xfrm>
            <a:off x="4427538" y="1989138"/>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575" name="Google Shape;575;p5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Design in Weight Space(2/3)</a:t>
            </a:r>
            <a:endParaRPr b="1"/>
          </a:p>
        </p:txBody>
      </p:sp>
      <p:sp>
        <p:nvSpPr>
          <p:cNvPr id="576" name="Google Shape;576;p55"/>
          <p:cNvSpPr txBox="1"/>
          <p:nvPr>
            <p:ph idx="1" type="body"/>
          </p:nvPr>
        </p:nvSpPr>
        <p:spPr>
          <a:xfrm>
            <a:off x="179388" y="2133600"/>
            <a:ext cx="4248150" cy="435451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The smallest perturbation in </a:t>
            </a:r>
            <a:r>
              <a:rPr lang="en-US">
                <a:solidFill>
                  <a:srgbClr val="009900"/>
                </a:solidFill>
              </a:rPr>
              <a:t>W</a:t>
            </a:r>
            <a:r>
              <a:rPr baseline="-25000" lang="en-US">
                <a:solidFill>
                  <a:srgbClr val="009900"/>
                </a:solidFill>
              </a:rPr>
              <a:t>k</a:t>
            </a:r>
            <a:r>
              <a:rPr lang="en-US"/>
              <a:t> that produces the desired change is, </a:t>
            </a:r>
            <a:r>
              <a:rPr lang="en-US">
                <a:solidFill>
                  <a:schemeClr val="hlink"/>
                </a:solidFill>
              </a:rPr>
              <a:t>the perpendicular distance from W</a:t>
            </a:r>
            <a:r>
              <a:rPr baseline="-25000" lang="en-US">
                <a:solidFill>
                  <a:schemeClr val="hlink"/>
                </a:solidFill>
              </a:rPr>
              <a:t>k</a:t>
            </a:r>
            <a:r>
              <a:rPr i="1" lang="en-US">
                <a:solidFill>
                  <a:schemeClr val="hlink"/>
                </a:solidFill>
              </a:rPr>
              <a:t> </a:t>
            </a:r>
            <a:r>
              <a:rPr lang="en-US">
                <a:solidFill>
                  <a:schemeClr val="hlink"/>
                </a:solidFill>
              </a:rPr>
              <a:t>onto the pattern hyperplane.</a:t>
            </a:r>
            <a:endParaRPr/>
          </a:p>
        </p:txBody>
      </p:sp>
      <p:cxnSp>
        <p:nvCxnSpPr>
          <p:cNvPr id="577" name="Google Shape;577;p55"/>
          <p:cNvCxnSpPr/>
          <p:nvPr/>
        </p:nvCxnSpPr>
        <p:spPr>
          <a:xfrm>
            <a:off x="4778375" y="2314575"/>
            <a:ext cx="3529013" cy="3168650"/>
          </a:xfrm>
          <a:prstGeom prst="straightConnector1">
            <a:avLst/>
          </a:prstGeom>
          <a:noFill/>
          <a:ln cap="flat" cmpd="sng" w="19050">
            <a:solidFill>
              <a:srgbClr val="3366FF"/>
            </a:solidFill>
            <a:prstDash val="solid"/>
            <a:round/>
            <a:headEnd len="med" w="med" type="none"/>
            <a:tailEnd len="med" w="med" type="none"/>
          </a:ln>
        </p:spPr>
      </p:cxnSp>
      <p:cxnSp>
        <p:nvCxnSpPr>
          <p:cNvPr id="578" name="Google Shape;578;p55"/>
          <p:cNvCxnSpPr/>
          <p:nvPr/>
        </p:nvCxnSpPr>
        <p:spPr>
          <a:xfrm flipH="1" rot="10800000">
            <a:off x="5138738" y="2674938"/>
            <a:ext cx="1584325" cy="1584325"/>
          </a:xfrm>
          <a:prstGeom prst="straightConnector1">
            <a:avLst/>
          </a:prstGeom>
          <a:noFill/>
          <a:ln cap="flat" cmpd="sng" w="9525">
            <a:solidFill>
              <a:schemeClr val="dk1"/>
            </a:solidFill>
            <a:prstDash val="solid"/>
            <a:round/>
            <a:headEnd len="med" w="med" type="none"/>
            <a:tailEnd len="med" w="med" type="triangle"/>
          </a:ln>
        </p:spPr>
      </p:cxnSp>
      <p:sp>
        <p:nvSpPr>
          <p:cNvPr id="579" name="Google Shape;579;p55"/>
          <p:cNvSpPr/>
          <p:nvPr/>
        </p:nvSpPr>
        <p:spPr>
          <a:xfrm>
            <a:off x="7658100" y="4383088"/>
            <a:ext cx="512763" cy="523875"/>
          </a:xfrm>
          <a:custGeom>
            <a:rect b="b" l="l" r="r" t="t"/>
            <a:pathLst>
              <a:path extrusionOk="0" h="388" w="338">
                <a:moveTo>
                  <a:pt x="0" y="388"/>
                </a:moveTo>
                <a:lnTo>
                  <a:pt x="338" y="0"/>
                </a:lnTo>
              </a:path>
            </a:pathLst>
          </a:custGeom>
          <a:noFill/>
          <a:ln cap="flat" cmpd="sng" w="9525">
            <a:solidFill>
              <a:schemeClr val="dk1"/>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580" name="Google Shape;580;p55"/>
          <p:cNvCxnSpPr/>
          <p:nvPr/>
        </p:nvCxnSpPr>
        <p:spPr>
          <a:xfrm flipH="1" rot="9900000">
            <a:off x="5695950" y="3289300"/>
            <a:ext cx="165100" cy="98425"/>
          </a:xfrm>
          <a:prstGeom prst="straightConnector1">
            <a:avLst/>
          </a:prstGeom>
          <a:noFill/>
          <a:ln cap="flat" cmpd="sng" w="9525">
            <a:solidFill>
              <a:schemeClr val="dk1"/>
            </a:solidFill>
            <a:prstDash val="solid"/>
            <a:round/>
            <a:headEnd len="med" w="med" type="none"/>
            <a:tailEnd len="med" w="med" type="none"/>
          </a:ln>
        </p:spPr>
      </p:cxnSp>
      <p:sp>
        <p:nvSpPr>
          <p:cNvPr id="581" name="Google Shape;581;p55"/>
          <p:cNvSpPr/>
          <p:nvPr/>
        </p:nvSpPr>
        <p:spPr>
          <a:xfrm>
            <a:off x="5122863" y="4176713"/>
            <a:ext cx="92075" cy="920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582" name="Google Shape;582;p55"/>
          <p:cNvSpPr/>
          <p:nvPr/>
        </p:nvSpPr>
        <p:spPr>
          <a:xfrm>
            <a:off x="6716713" y="2582863"/>
            <a:ext cx="92075" cy="920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583" name="Google Shape;583;p55"/>
          <p:cNvCxnSpPr/>
          <p:nvPr/>
        </p:nvCxnSpPr>
        <p:spPr>
          <a:xfrm>
            <a:off x="5703888" y="3408363"/>
            <a:ext cx="144462" cy="144462"/>
          </a:xfrm>
          <a:prstGeom prst="straightConnector1">
            <a:avLst/>
          </a:prstGeom>
          <a:noFill/>
          <a:ln cap="flat" cmpd="sng" w="9525">
            <a:solidFill>
              <a:schemeClr val="dk1"/>
            </a:solidFill>
            <a:prstDash val="solid"/>
            <a:round/>
            <a:headEnd len="med" w="med" type="none"/>
            <a:tailEnd len="med" w="med" type="none"/>
          </a:ln>
        </p:spPr>
      </p:cxnSp>
      <p:sp>
        <p:nvSpPr>
          <p:cNvPr id="584" name="Google Shape;584;p55"/>
          <p:cNvSpPr/>
          <p:nvPr/>
        </p:nvSpPr>
        <p:spPr>
          <a:xfrm>
            <a:off x="5641975" y="3827463"/>
            <a:ext cx="114300" cy="141287"/>
          </a:xfrm>
          <a:prstGeom prst="triangle">
            <a:avLst>
              <a:gd fmla="val 5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585" name="Google Shape;585;p55"/>
          <p:cNvSpPr txBox="1"/>
          <p:nvPr/>
        </p:nvSpPr>
        <p:spPr>
          <a:xfrm>
            <a:off x="6794500" y="2262188"/>
            <a:ext cx="6143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k+1</a:t>
            </a:r>
            <a:endParaRPr i="1" sz="1600">
              <a:solidFill>
                <a:schemeClr val="dk1"/>
              </a:solidFill>
              <a:latin typeface="Tahoma"/>
              <a:ea typeface="Tahoma"/>
              <a:cs typeface="Tahoma"/>
              <a:sym typeface="Tahoma"/>
            </a:endParaRPr>
          </a:p>
        </p:txBody>
      </p:sp>
      <p:sp>
        <p:nvSpPr>
          <p:cNvPr id="586" name="Google Shape;586;p55"/>
          <p:cNvSpPr txBox="1"/>
          <p:nvPr/>
        </p:nvSpPr>
        <p:spPr>
          <a:xfrm>
            <a:off x="4795838" y="4319588"/>
            <a:ext cx="4365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sp>
        <p:nvSpPr>
          <p:cNvPr id="587" name="Google Shape;587;p55"/>
          <p:cNvSpPr txBox="1"/>
          <p:nvPr/>
        </p:nvSpPr>
        <p:spPr>
          <a:xfrm>
            <a:off x="7885113" y="4005263"/>
            <a:ext cx="10080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a:t>
            </a:r>
            <a:r>
              <a:rPr baseline="30000" i="1" lang="en-US" sz="1600">
                <a:solidFill>
                  <a:schemeClr val="dk1"/>
                </a:solidFill>
                <a:latin typeface="Tahoma"/>
                <a:ea typeface="Tahoma"/>
                <a:cs typeface="Tahoma"/>
                <a:sym typeface="Tahoma"/>
              </a:rPr>
              <a:t>T </a:t>
            </a: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r>
              <a:rPr i="1" lang="en-US" sz="1600">
                <a:solidFill>
                  <a:schemeClr val="dk1"/>
                </a:solidFill>
                <a:latin typeface="Tahoma"/>
                <a:ea typeface="Tahoma"/>
                <a:cs typeface="Tahoma"/>
                <a:sym typeface="Tahoma"/>
              </a:rPr>
              <a:t>&gt;0</a:t>
            </a:r>
            <a:endParaRPr/>
          </a:p>
        </p:txBody>
      </p:sp>
      <p:sp>
        <p:nvSpPr>
          <p:cNvPr id="588" name="Google Shape;588;p55"/>
          <p:cNvSpPr txBox="1"/>
          <p:nvPr/>
        </p:nvSpPr>
        <p:spPr>
          <a:xfrm>
            <a:off x="6794500" y="4926013"/>
            <a:ext cx="93821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30000" i="1" lang="en-US" sz="1600">
                <a:solidFill>
                  <a:schemeClr val="dk1"/>
                </a:solidFill>
                <a:latin typeface="Tahoma"/>
                <a:ea typeface="Tahoma"/>
                <a:cs typeface="Tahoma"/>
                <a:sym typeface="Tahoma"/>
              </a:rPr>
              <a:t>T </a:t>
            </a: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r>
              <a:rPr i="1" lang="en-US" sz="1600">
                <a:solidFill>
                  <a:schemeClr val="dk1"/>
                </a:solidFill>
                <a:latin typeface="Tahoma"/>
                <a:ea typeface="Tahoma"/>
                <a:cs typeface="Tahoma"/>
                <a:sym typeface="Tahoma"/>
              </a:rPr>
              <a:t>&lt;0</a:t>
            </a:r>
            <a:endParaRPr/>
          </a:p>
        </p:txBody>
      </p:sp>
      <p:sp>
        <p:nvSpPr>
          <p:cNvPr id="589" name="Google Shape;589;p55"/>
          <p:cNvSpPr/>
          <p:nvPr/>
        </p:nvSpPr>
        <p:spPr>
          <a:xfrm>
            <a:off x="4427538" y="1989138"/>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595" name="Google Shape;595;p5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Design in Weight Space(3/3)</a:t>
            </a:r>
            <a:endParaRPr b="1"/>
          </a:p>
        </p:txBody>
      </p:sp>
      <p:sp>
        <p:nvSpPr>
          <p:cNvPr id="596" name="Google Shape;596;p56"/>
          <p:cNvSpPr txBox="1"/>
          <p:nvPr>
            <p:ph idx="1" type="body"/>
          </p:nvPr>
        </p:nvSpPr>
        <p:spPr>
          <a:xfrm>
            <a:off x="179388" y="1916113"/>
            <a:ext cx="4176712" cy="435451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In weight space, the direction perpendicular to the pattern hyperplane is none other than that of </a:t>
            </a:r>
            <a:r>
              <a:rPr lang="en-US">
                <a:solidFill>
                  <a:srgbClr val="009900"/>
                </a:solidFill>
              </a:rPr>
              <a:t>X</a:t>
            </a:r>
            <a:r>
              <a:rPr baseline="-25000" lang="en-US">
                <a:solidFill>
                  <a:srgbClr val="009900"/>
                </a:solidFill>
              </a:rPr>
              <a:t>k</a:t>
            </a:r>
            <a:r>
              <a:rPr lang="en-US"/>
              <a:t> itself.</a:t>
            </a:r>
            <a:endParaRPr/>
          </a:p>
        </p:txBody>
      </p:sp>
      <p:cxnSp>
        <p:nvCxnSpPr>
          <p:cNvPr id="597" name="Google Shape;597;p56"/>
          <p:cNvCxnSpPr/>
          <p:nvPr/>
        </p:nvCxnSpPr>
        <p:spPr>
          <a:xfrm>
            <a:off x="4778375" y="2314575"/>
            <a:ext cx="3529013" cy="3168650"/>
          </a:xfrm>
          <a:prstGeom prst="straightConnector1">
            <a:avLst/>
          </a:prstGeom>
          <a:noFill/>
          <a:ln cap="flat" cmpd="sng" w="19050">
            <a:solidFill>
              <a:srgbClr val="3366FF"/>
            </a:solidFill>
            <a:prstDash val="solid"/>
            <a:round/>
            <a:headEnd len="med" w="med" type="none"/>
            <a:tailEnd len="med" w="med" type="none"/>
          </a:ln>
        </p:spPr>
      </p:cxnSp>
      <p:cxnSp>
        <p:nvCxnSpPr>
          <p:cNvPr id="598" name="Google Shape;598;p56"/>
          <p:cNvCxnSpPr/>
          <p:nvPr/>
        </p:nvCxnSpPr>
        <p:spPr>
          <a:xfrm flipH="1" rot="10800000">
            <a:off x="5138738" y="2674938"/>
            <a:ext cx="1584325" cy="1584325"/>
          </a:xfrm>
          <a:prstGeom prst="straightConnector1">
            <a:avLst/>
          </a:prstGeom>
          <a:noFill/>
          <a:ln cap="flat" cmpd="sng" w="9525">
            <a:solidFill>
              <a:schemeClr val="dk1"/>
            </a:solidFill>
            <a:prstDash val="solid"/>
            <a:round/>
            <a:headEnd len="med" w="med" type="none"/>
            <a:tailEnd len="med" w="med" type="triangle"/>
          </a:ln>
        </p:spPr>
      </p:cxnSp>
      <p:sp>
        <p:nvSpPr>
          <p:cNvPr id="599" name="Google Shape;599;p56"/>
          <p:cNvSpPr/>
          <p:nvPr/>
        </p:nvSpPr>
        <p:spPr>
          <a:xfrm>
            <a:off x="7658100" y="4383088"/>
            <a:ext cx="512763" cy="523875"/>
          </a:xfrm>
          <a:custGeom>
            <a:rect b="b" l="l" r="r" t="t"/>
            <a:pathLst>
              <a:path extrusionOk="0" h="388" w="338">
                <a:moveTo>
                  <a:pt x="0" y="388"/>
                </a:moveTo>
                <a:lnTo>
                  <a:pt x="338" y="0"/>
                </a:lnTo>
              </a:path>
            </a:pathLst>
          </a:custGeom>
          <a:noFill/>
          <a:ln cap="flat" cmpd="sng" w="9525">
            <a:solidFill>
              <a:schemeClr val="dk1"/>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600" name="Google Shape;600;p56"/>
          <p:cNvCxnSpPr/>
          <p:nvPr/>
        </p:nvCxnSpPr>
        <p:spPr>
          <a:xfrm flipH="1" rot="9900000">
            <a:off x="5695950" y="3289300"/>
            <a:ext cx="165100" cy="98425"/>
          </a:xfrm>
          <a:prstGeom prst="straightConnector1">
            <a:avLst/>
          </a:prstGeom>
          <a:noFill/>
          <a:ln cap="flat" cmpd="sng" w="9525">
            <a:solidFill>
              <a:schemeClr val="dk1"/>
            </a:solidFill>
            <a:prstDash val="solid"/>
            <a:round/>
            <a:headEnd len="med" w="med" type="none"/>
            <a:tailEnd len="med" w="med" type="none"/>
          </a:ln>
        </p:spPr>
      </p:cxnSp>
      <p:sp>
        <p:nvSpPr>
          <p:cNvPr id="601" name="Google Shape;601;p56"/>
          <p:cNvSpPr/>
          <p:nvPr/>
        </p:nvSpPr>
        <p:spPr>
          <a:xfrm>
            <a:off x="5122863" y="4176713"/>
            <a:ext cx="92075" cy="920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02" name="Google Shape;602;p56"/>
          <p:cNvSpPr/>
          <p:nvPr/>
        </p:nvSpPr>
        <p:spPr>
          <a:xfrm>
            <a:off x="6716713" y="2582863"/>
            <a:ext cx="92075" cy="9207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603" name="Google Shape;603;p56"/>
          <p:cNvCxnSpPr/>
          <p:nvPr/>
        </p:nvCxnSpPr>
        <p:spPr>
          <a:xfrm>
            <a:off x="5703888" y="3408363"/>
            <a:ext cx="144462" cy="144462"/>
          </a:xfrm>
          <a:prstGeom prst="straightConnector1">
            <a:avLst/>
          </a:prstGeom>
          <a:noFill/>
          <a:ln cap="flat" cmpd="sng" w="9525">
            <a:solidFill>
              <a:schemeClr val="dk1"/>
            </a:solidFill>
            <a:prstDash val="solid"/>
            <a:round/>
            <a:headEnd len="med" w="med" type="none"/>
            <a:tailEnd len="med" w="med" type="none"/>
          </a:ln>
        </p:spPr>
      </p:cxnSp>
      <p:sp>
        <p:nvSpPr>
          <p:cNvPr id="604" name="Google Shape;604;p56"/>
          <p:cNvSpPr/>
          <p:nvPr/>
        </p:nvSpPr>
        <p:spPr>
          <a:xfrm>
            <a:off x="5641975" y="3827463"/>
            <a:ext cx="114300" cy="141287"/>
          </a:xfrm>
          <a:prstGeom prst="triangle">
            <a:avLst>
              <a:gd fmla="val 5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05" name="Google Shape;605;p56"/>
          <p:cNvSpPr txBox="1"/>
          <p:nvPr/>
        </p:nvSpPr>
        <p:spPr>
          <a:xfrm>
            <a:off x="6794500" y="2262188"/>
            <a:ext cx="6143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k+1</a:t>
            </a:r>
            <a:endParaRPr i="1" sz="1600">
              <a:solidFill>
                <a:schemeClr val="dk1"/>
              </a:solidFill>
              <a:latin typeface="Tahoma"/>
              <a:ea typeface="Tahoma"/>
              <a:cs typeface="Tahoma"/>
              <a:sym typeface="Tahoma"/>
            </a:endParaRPr>
          </a:p>
        </p:txBody>
      </p:sp>
      <p:sp>
        <p:nvSpPr>
          <p:cNvPr id="606" name="Google Shape;606;p56"/>
          <p:cNvSpPr txBox="1"/>
          <p:nvPr/>
        </p:nvSpPr>
        <p:spPr>
          <a:xfrm>
            <a:off x="4795838" y="4319588"/>
            <a:ext cx="4365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sp>
        <p:nvSpPr>
          <p:cNvPr id="607" name="Google Shape;607;p56"/>
          <p:cNvSpPr txBox="1"/>
          <p:nvPr/>
        </p:nvSpPr>
        <p:spPr>
          <a:xfrm>
            <a:off x="7885113" y="4005263"/>
            <a:ext cx="10080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a:t>
            </a:r>
            <a:r>
              <a:rPr baseline="30000" i="1" lang="en-US" sz="1600">
                <a:solidFill>
                  <a:schemeClr val="dk1"/>
                </a:solidFill>
                <a:latin typeface="Tahoma"/>
                <a:ea typeface="Tahoma"/>
                <a:cs typeface="Tahoma"/>
                <a:sym typeface="Tahoma"/>
              </a:rPr>
              <a:t>T </a:t>
            </a: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r>
              <a:rPr i="1" lang="en-US" sz="1600">
                <a:solidFill>
                  <a:schemeClr val="dk1"/>
                </a:solidFill>
                <a:latin typeface="Tahoma"/>
                <a:ea typeface="Tahoma"/>
                <a:cs typeface="Tahoma"/>
                <a:sym typeface="Tahoma"/>
              </a:rPr>
              <a:t>&gt;0</a:t>
            </a:r>
            <a:endParaRPr/>
          </a:p>
        </p:txBody>
      </p:sp>
      <p:sp>
        <p:nvSpPr>
          <p:cNvPr id="608" name="Google Shape;608;p56"/>
          <p:cNvSpPr txBox="1"/>
          <p:nvPr/>
        </p:nvSpPr>
        <p:spPr>
          <a:xfrm>
            <a:off x="6794500" y="4926013"/>
            <a:ext cx="93821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W</a:t>
            </a:r>
            <a:r>
              <a:rPr baseline="30000" i="1" lang="en-US" sz="1600">
                <a:solidFill>
                  <a:schemeClr val="dk1"/>
                </a:solidFill>
                <a:latin typeface="Tahoma"/>
                <a:ea typeface="Tahoma"/>
                <a:cs typeface="Tahoma"/>
                <a:sym typeface="Tahoma"/>
              </a:rPr>
              <a:t>T </a:t>
            </a: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r>
              <a:rPr i="1" lang="en-US" sz="1600">
                <a:solidFill>
                  <a:schemeClr val="dk1"/>
                </a:solidFill>
                <a:latin typeface="Tahoma"/>
                <a:ea typeface="Tahoma"/>
                <a:cs typeface="Tahoma"/>
                <a:sym typeface="Tahoma"/>
              </a:rPr>
              <a:t>&lt;0</a:t>
            </a:r>
            <a:endParaRPr/>
          </a:p>
        </p:txBody>
      </p:sp>
      <p:sp>
        <p:nvSpPr>
          <p:cNvPr id="609" name="Google Shape;609;p56"/>
          <p:cNvSpPr/>
          <p:nvPr/>
        </p:nvSpPr>
        <p:spPr>
          <a:xfrm>
            <a:off x="4427538" y="1989138"/>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131" name="Google Shape;131;p2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Examples of Associative Learning(2/2)</a:t>
            </a:r>
            <a:endParaRPr/>
          </a:p>
        </p:txBody>
      </p:sp>
      <p:sp>
        <p:nvSpPr>
          <p:cNvPr id="132" name="Google Shape;132;p21"/>
          <p:cNvSpPr txBox="1"/>
          <p:nvPr>
            <p:ph idx="1" type="body"/>
          </p:nvPr>
        </p:nvSpPr>
        <p:spPr>
          <a:xfrm>
            <a:off x="539750" y="1989138"/>
            <a:ext cx="8181975" cy="42672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solidFill>
                  <a:schemeClr val="hlink"/>
                </a:solidFill>
              </a:rPr>
              <a:t>Operant conditioning</a:t>
            </a:r>
            <a:endParaRPr/>
          </a:p>
          <a:p>
            <a:pPr indent="-285750" lvl="1" marL="742950" rtl="0" algn="l">
              <a:lnSpc>
                <a:spcPct val="80000"/>
              </a:lnSpc>
              <a:spcBef>
                <a:spcPts val="560"/>
              </a:spcBef>
              <a:spcAft>
                <a:spcPts val="0"/>
              </a:spcAft>
              <a:buSzPts val="1540"/>
              <a:buChar char="■"/>
            </a:pPr>
            <a:r>
              <a:rPr lang="en-US"/>
              <a:t>Formation of a predictive relationship between a stimulus and a response.</a:t>
            </a:r>
            <a:endParaRPr/>
          </a:p>
          <a:p>
            <a:pPr indent="-285750" lvl="1" marL="742950" rtl="0" algn="l">
              <a:lnSpc>
                <a:spcPct val="80000"/>
              </a:lnSpc>
              <a:spcBef>
                <a:spcPts val="560"/>
              </a:spcBef>
              <a:spcAft>
                <a:spcPts val="0"/>
              </a:spcAft>
              <a:buSzPts val="1540"/>
              <a:buChar char="■"/>
            </a:pPr>
            <a:r>
              <a:rPr lang="en-US">
                <a:solidFill>
                  <a:srgbClr val="0000FF"/>
                </a:solidFill>
              </a:rPr>
              <a:t>Example: </a:t>
            </a:r>
            <a:endParaRPr/>
          </a:p>
          <a:p>
            <a:pPr indent="-285750" lvl="1" marL="742950" rtl="0" algn="l">
              <a:lnSpc>
                <a:spcPct val="80000"/>
              </a:lnSpc>
              <a:spcBef>
                <a:spcPts val="560"/>
              </a:spcBef>
              <a:spcAft>
                <a:spcPts val="0"/>
              </a:spcAft>
              <a:buSzPts val="1540"/>
              <a:buFont typeface="Noto Sans Symbols"/>
              <a:buNone/>
            </a:pPr>
            <a:r>
              <a:rPr lang="en-US">
                <a:solidFill>
                  <a:srgbClr val="0000FF"/>
                </a:solidFill>
              </a:rPr>
              <a:t>	Place a hungry rat in a cage which has a lever on one of its walls. Measure the spontaneous rate at which the rat presses the lever by virtue of its random movements around the cage. If the rat is promptly presented with food when the lever is pressed, the spontaneous rate of lever pressing increases!</a:t>
            </a:r>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615" name="Google Shape;615;p5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Simple Weight Change Rule:</a:t>
            </a:r>
            <a:br>
              <a:rPr lang="en-US" sz="4000"/>
            </a:br>
            <a:r>
              <a:rPr lang="en-US" sz="4000"/>
              <a:t>Perceptron Learning Law</a:t>
            </a:r>
            <a:endParaRPr/>
          </a:p>
        </p:txBody>
      </p:sp>
      <p:sp>
        <p:nvSpPr>
          <p:cNvPr id="616" name="Google Shape;616;p57"/>
          <p:cNvSpPr txBox="1"/>
          <p:nvPr>
            <p:ph idx="2" type="body"/>
          </p:nvPr>
        </p:nvSpPr>
        <p:spPr>
          <a:xfrm>
            <a:off x="179388" y="3284538"/>
            <a:ext cx="8964612" cy="35734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If </a:t>
            </a:r>
            <a:r>
              <a:rPr lang="en-US">
                <a:solidFill>
                  <a:srgbClr val="009900"/>
                </a:solidFill>
              </a:rPr>
              <a:t>X</a:t>
            </a:r>
            <a:r>
              <a:rPr baseline="-25000" lang="en-US">
                <a:solidFill>
                  <a:srgbClr val="009900"/>
                </a:solidFill>
              </a:rPr>
              <a:t>k </a:t>
            </a:r>
            <a:r>
              <a:rPr lang="en-US">
                <a:solidFill>
                  <a:srgbClr val="009900"/>
                </a:solidFill>
              </a:rPr>
              <a:t>∈ X</a:t>
            </a:r>
            <a:r>
              <a:rPr baseline="-25000" lang="en-US">
                <a:solidFill>
                  <a:srgbClr val="009900"/>
                </a:solidFill>
              </a:rPr>
              <a:t>1</a:t>
            </a:r>
            <a:r>
              <a:rPr lang="en-US"/>
              <a:t> and </a:t>
            </a:r>
            <a:r>
              <a:rPr lang="en-US">
                <a:solidFill>
                  <a:srgbClr val="009900"/>
                </a:solidFill>
              </a:rPr>
              <a:t>W</a:t>
            </a:r>
            <a:r>
              <a:rPr baseline="-25000" lang="en-US">
                <a:solidFill>
                  <a:srgbClr val="009900"/>
                </a:solidFill>
              </a:rPr>
              <a:t>k</a:t>
            </a:r>
            <a:r>
              <a:rPr baseline="30000" lang="en-US">
                <a:solidFill>
                  <a:srgbClr val="009900"/>
                </a:solidFill>
              </a:rPr>
              <a:t>T</a:t>
            </a:r>
            <a:r>
              <a:rPr lang="en-US">
                <a:solidFill>
                  <a:srgbClr val="009900"/>
                </a:solidFill>
              </a:rPr>
              <a:t>X</a:t>
            </a:r>
            <a:r>
              <a:rPr baseline="-25000" lang="en-US">
                <a:solidFill>
                  <a:srgbClr val="009900"/>
                </a:solidFill>
              </a:rPr>
              <a:t>k</a:t>
            </a:r>
            <a:r>
              <a:rPr lang="en-US">
                <a:solidFill>
                  <a:srgbClr val="009900"/>
                </a:solidFill>
              </a:rPr>
              <a:t> &lt; 0</a:t>
            </a:r>
            <a:r>
              <a:rPr lang="en-US"/>
              <a:t> add a fraction of the pattern to the weight </a:t>
            </a:r>
            <a:r>
              <a:rPr lang="en-US">
                <a:solidFill>
                  <a:srgbClr val="009900"/>
                </a:solidFill>
              </a:rPr>
              <a:t>W</a:t>
            </a:r>
            <a:r>
              <a:rPr baseline="-25000" lang="en-US">
                <a:solidFill>
                  <a:srgbClr val="009900"/>
                </a:solidFill>
              </a:rPr>
              <a:t>k</a:t>
            </a:r>
            <a:r>
              <a:rPr i="1" lang="en-US"/>
              <a:t> </a:t>
            </a:r>
            <a:r>
              <a:rPr lang="en-US"/>
              <a:t>if one wishes the inner product </a:t>
            </a:r>
            <a:r>
              <a:rPr lang="en-US">
                <a:solidFill>
                  <a:srgbClr val="009900"/>
                </a:solidFill>
              </a:rPr>
              <a:t>W</a:t>
            </a:r>
            <a:r>
              <a:rPr baseline="-25000" lang="en-US">
                <a:solidFill>
                  <a:srgbClr val="009900"/>
                </a:solidFill>
              </a:rPr>
              <a:t>k</a:t>
            </a:r>
            <a:r>
              <a:rPr baseline="30000" lang="en-US">
                <a:solidFill>
                  <a:srgbClr val="009900"/>
                </a:solidFill>
              </a:rPr>
              <a:t>T</a:t>
            </a:r>
            <a:r>
              <a:rPr lang="en-US">
                <a:solidFill>
                  <a:srgbClr val="009900"/>
                </a:solidFill>
              </a:rPr>
              <a:t>X</a:t>
            </a:r>
            <a:r>
              <a:rPr baseline="-25000" lang="en-US">
                <a:solidFill>
                  <a:srgbClr val="009900"/>
                </a:solidFill>
              </a:rPr>
              <a:t>k</a:t>
            </a:r>
            <a:r>
              <a:rPr i="1" lang="en-US">
                <a:solidFill>
                  <a:srgbClr val="009900"/>
                </a:solidFill>
              </a:rPr>
              <a:t> </a:t>
            </a:r>
            <a:r>
              <a:rPr lang="en-US"/>
              <a:t>to increase. </a:t>
            </a:r>
            <a:endParaRPr/>
          </a:p>
          <a:p>
            <a:pPr indent="-342900" lvl="0" marL="342900" rtl="0" algn="l">
              <a:spcBef>
                <a:spcPts val="640"/>
              </a:spcBef>
              <a:spcAft>
                <a:spcPts val="0"/>
              </a:spcAft>
              <a:buSzPts val="1920"/>
              <a:buChar char="■"/>
            </a:pPr>
            <a:r>
              <a:rPr lang="en-US"/>
              <a:t>Alternatively, if </a:t>
            </a:r>
            <a:r>
              <a:rPr lang="en-US">
                <a:solidFill>
                  <a:srgbClr val="009900"/>
                </a:solidFill>
              </a:rPr>
              <a:t>X</a:t>
            </a:r>
            <a:r>
              <a:rPr baseline="-25000" lang="en-US">
                <a:solidFill>
                  <a:srgbClr val="009900"/>
                </a:solidFill>
              </a:rPr>
              <a:t>k </a:t>
            </a:r>
            <a:r>
              <a:rPr lang="en-US">
                <a:solidFill>
                  <a:srgbClr val="009900"/>
                </a:solidFill>
              </a:rPr>
              <a:t>∈ X</a:t>
            </a:r>
            <a:r>
              <a:rPr baseline="-25000" lang="en-US">
                <a:solidFill>
                  <a:srgbClr val="009900"/>
                </a:solidFill>
              </a:rPr>
              <a:t>0</a:t>
            </a:r>
            <a:r>
              <a:rPr lang="en-US"/>
              <a:t>, and </a:t>
            </a:r>
            <a:r>
              <a:rPr lang="en-US">
                <a:solidFill>
                  <a:srgbClr val="009900"/>
                </a:solidFill>
              </a:rPr>
              <a:t>W</a:t>
            </a:r>
            <a:r>
              <a:rPr baseline="-25000" lang="en-US">
                <a:solidFill>
                  <a:srgbClr val="009900"/>
                </a:solidFill>
              </a:rPr>
              <a:t>k</a:t>
            </a:r>
            <a:r>
              <a:rPr baseline="30000" lang="en-US">
                <a:solidFill>
                  <a:srgbClr val="009900"/>
                </a:solidFill>
              </a:rPr>
              <a:t>T</a:t>
            </a:r>
            <a:r>
              <a:rPr lang="en-US">
                <a:solidFill>
                  <a:srgbClr val="009900"/>
                </a:solidFill>
              </a:rPr>
              <a:t>X</a:t>
            </a:r>
            <a:r>
              <a:rPr baseline="-25000" lang="en-US">
                <a:solidFill>
                  <a:srgbClr val="009900"/>
                </a:solidFill>
              </a:rPr>
              <a:t>k</a:t>
            </a:r>
            <a:r>
              <a:rPr lang="en-US"/>
              <a:t> is erroneously non-negative we will subtract a fraction of the pattern from the weight </a:t>
            </a:r>
            <a:r>
              <a:rPr lang="en-US">
                <a:solidFill>
                  <a:srgbClr val="009900"/>
                </a:solidFill>
              </a:rPr>
              <a:t>W</a:t>
            </a:r>
            <a:r>
              <a:rPr baseline="-25000" lang="en-US">
                <a:solidFill>
                  <a:srgbClr val="009900"/>
                </a:solidFill>
              </a:rPr>
              <a:t>k</a:t>
            </a:r>
            <a:r>
              <a:rPr i="1" lang="en-US">
                <a:solidFill>
                  <a:srgbClr val="009900"/>
                </a:solidFill>
              </a:rPr>
              <a:t> </a:t>
            </a:r>
            <a:r>
              <a:rPr lang="en-US"/>
              <a:t>in order to reduce this inner product.</a:t>
            </a:r>
            <a:endParaRPr/>
          </a:p>
        </p:txBody>
      </p:sp>
      <p:pic>
        <p:nvPicPr>
          <p:cNvPr id="617" name="Google Shape;617;p57"/>
          <p:cNvPicPr preferRelativeResize="0"/>
          <p:nvPr/>
        </p:nvPicPr>
        <p:blipFill rotWithShape="1">
          <a:blip r:embed="rId3">
            <a:alphaModFix/>
          </a:blip>
          <a:srcRect b="0" l="0" r="0" t="0"/>
          <a:stretch/>
        </p:blipFill>
        <p:spPr>
          <a:xfrm>
            <a:off x="1547813" y="2060575"/>
            <a:ext cx="6100762" cy="955675"/>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5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623" name="Google Shape;623;p5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Weight Space Trajectory</a:t>
            </a:r>
            <a:endParaRPr/>
          </a:p>
        </p:txBody>
      </p:sp>
      <p:sp>
        <p:nvSpPr>
          <p:cNvPr id="624" name="Google Shape;624;p58"/>
          <p:cNvSpPr txBox="1"/>
          <p:nvPr>
            <p:ph idx="1" type="body"/>
          </p:nvPr>
        </p:nvSpPr>
        <p:spPr>
          <a:xfrm>
            <a:off x="468313" y="1989138"/>
            <a:ext cx="4335462" cy="4267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The weight space trajectory corresponding to the sequential presentation of four patterns with pattern hyperplanes as indicated:</a:t>
            </a:r>
            <a:endParaRPr/>
          </a:p>
          <a:p>
            <a:pPr indent="-285750" lvl="1" marL="742950" rtl="0" algn="l">
              <a:lnSpc>
                <a:spcPct val="90000"/>
              </a:lnSpc>
              <a:spcBef>
                <a:spcPts val="560"/>
              </a:spcBef>
              <a:spcAft>
                <a:spcPts val="0"/>
              </a:spcAft>
              <a:buSzPts val="1540"/>
              <a:buChar char="■"/>
            </a:pPr>
            <a:r>
              <a:rPr lang="en-US">
                <a:solidFill>
                  <a:srgbClr val="009900"/>
                </a:solidFill>
              </a:rPr>
              <a:t>χ</a:t>
            </a:r>
            <a:r>
              <a:rPr baseline="-25000" lang="en-US">
                <a:solidFill>
                  <a:srgbClr val="009900"/>
                </a:solidFill>
              </a:rPr>
              <a:t>1</a:t>
            </a:r>
            <a:r>
              <a:rPr lang="en-US">
                <a:solidFill>
                  <a:srgbClr val="009900"/>
                </a:solidFill>
              </a:rPr>
              <a:t> = {X</a:t>
            </a:r>
            <a:r>
              <a:rPr baseline="-25000" lang="en-US">
                <a:solidFill>
                  <a:srgbClr val="009900"/>
                </a:solidFill>
              </a:rPr>
              <a:t>1</a:t>
            </a:r>
            <a:r>
              <a:rPr lang="en-US">
                <a:solidFill>
                  <a:srgbClr val="009900"/>
                </a:solidFill>
              </a:rPr>
              <a:t>,X</a:t>
            </a:r>
            <a:r>
              <a:rPr baseline="-25000" lang="en-US">
                <a:solidFill>
                  <a:srgbClr val="009900"/>
                </a:solidFill>
              </a:rPr>
              <a:t>2</a:t>
            </a:r>
            <a:r>
              <a:rPr lang="en-US">
                <a:solidFill>
                  <a:srgbClr val="009900"/>
                </a:solidFill>
              </a:rPr>
              <a:t>}</a:t>
            </a:r>
            <a:r>
              <a:rPr lang="en-US"/>
              <a:t> and         </a:t>
            </a:r>
            <a:r>
              <a:rPr lang="en-US">
                <a:solidFill>
                  <a:srgbClr val="009900"/>
                </a:solidFill>
              </a:rPr>
              <a:t>χ</a:t>
            </a:r>
            <a:r>
              <a:rPr baseline="-25000" lang="en-US">
                <a:solidFill>
                  <a:srgbClr val="009900"/>
                </a:solidFill>
              </a:rPr>
              <a:t>0</a:t>
            </a:r>
            <a:r>
              <a:rPr lang="en-US">
                <a:solidFill>
                  <a:srgbClr val="009900"/>
                </a:solidFill>
              </a:rPr>
              <a:t> = {X</a:t>
            </a:r>
            <a:r>
              <a:rPr baseline="-25000" lang="en-US">
                <a:solidFill>
                  <a:srgbClr val="009900"/>
                </a:solidFill>
              </a:rPr>
              <a:t>3</a:t>
            </a:r>
            <a:r>
              <a:rPr lang="en-US">
                <a:solidFill>
                  <a:srgbClr val="009900"/>
                </a:solidFill>
              </a:rPr>
              <a:t>,X</a:t>
            </a:r>
            <a:r>
              <a:rPr baseline="-25000" lang="en-US">
                <a:solidFill>
                  <a:srgbClr val="009900"/>
                </a:solidFill>
              </a:rPr>
              <a:t>4</a:t>
            </a:r>
            <a:r>
              <a:rPr lang="en-US">
                <a:solidFill>
                  <a:srgbClr val="009900"/>
                </a:solidFill>
              </a:rPr>
              <a:t>}</a:t>
            </a:r>
            <a:endParaRPr/>
          </a:p>
          <a:p>
            <a:pPr indent="-236220" lvl="0" marL="342900" rtl="0" algn="l">
              <a:lnSpc>
                <a:spcPct val="90000"/>
              </a:lnSpc>
              <a:spcBef>
                <a:spcPts val="560"/>
              </a:spcBef>
              <a:spcAft>
                <a:spcPts val="0"/>
              </a:spcAft>
              <a:buSzPts val="1680"/>
              <a:buNone/>
            </a:pPr>
            <a:r>
              <a:t/>
            </a:r>
            <a:endParaRPr sz="2800">
              <a:solidFill>
                <a:srgbClr val="009900"/>
              </a:solidFill>
            </a:endParaRPr>
          </a:p>
        </p:txBody>
      </p:sp>
      <p:cxnSp>
        <p:nvCxnSpPr>
          <p:cNvPr id="625" name="Google Shape;625;p58"/>
          <p:cNvCxnSpPr/>
          <p:nvPr/>
        </p:nvCxnSpPr>
        <p:spPr>
          <a:xfrm>
            <a:off x="4716463" y="3897313"/>
            <a:ext cx="3733800" cy="0"/>
          </a:xfrm>
          <a:prstGeom prst="straightConnector1">
            <a:avLst/>
          </a:prstGeom>
          <a:noFill/>
          <a:ln cap="flat" cmpd="sng" w="9525">
            <a:solidFill>
              <a:schemeClr val="dk1"/>
            </a:solidFill>
            <a:prstDash val="solid"/>
            <a:round/>
            <a:headEnd len="med" w="med" type="none"/>
            <a:tailEnd len="med" w="med" type="none"/>
          </a:ln>
        </p:spPr>
      </p:cxnSp>
      <p:cxnSp>
        <p:nvCxnSpPr>
          <p:cNvPr id="626" name="Google Shape;626;p58"/>
          <p:cNvCxnSpPr/>
          <p:nvPr/>
        </p:nvCxnSpPr>
        <p:spPr>
          <a:xfrm rot="5400000">
            <a:off x="4716463" y="3897313"/>
            <a:ext cx="3733800" cy="0"/>
          </a:xfrm>
          <a:prstGeom prst="straightConnector1">
            <a:avLst/>
          </a:prstGeom>
          <a:noFill/>
          <a:ln cap="flat" cmpd="sng" w="9525">
            <a:solidFill>
              <a:schemeClr val="dk1"/>
            </a:solidFill>
            <a:prstDash val="solid"/>
            <a:round/>
            <a:headEnd len="med" w="med" type="none"/>
            <a:tailEnd len="med" w="med" type="none"/>
          </a:ln>
        </p:spPr>
      </p:cxnSp>
      <p:cxnSp>
        <p:nvCxnSpPr>
          <p:cNvPr id="627" name="Google Shape;627;p58"/>
          <p:cNvCxnSpPr/>
          <p:nvPr/>
        </p:nvCxnSpPr>
        <p:spPr>
          <a:xfrm rot="1800000">
            <a:off x="4716463" y="3897313"/>
            <a:ext cx="3733800" cy="0"/>
          </a:xfrm>
          <a:prstGeom prst="straightConnector1">
            <a:avLst/>
          </a:prstGeom>
          <a:noFill/>
          <a:ln cap="flat" cmpd="sng" w="19050">
            <a:solidFill>
              <a:srgbClr val="3366FF"/>
            </a:solidFill>
            <a:prstDash val="solid"/>
            <a:round/>
            <a:headEnd len="med" w="med" type="none"/>
            <a:tailEnd len="med" w="med" type="none"/>
          </a:ln>
        </p:spPr>
      </p:cxnSp>
      <p:cxnSp>
        <p:nvCxnSpPr>
          <p:cNvPr id="628" name="Google Shape;628;p58"/>
          <p:cNvCxnSpPr/>
          <p:nvPr/>
        </p:nvCxnSpPr>
        <p:spPr>
          <a:xfrm rot="3600000">
            <a:off x="4716463" y="3897313"/>
            <a:ext cx="3733800" cy="0"/>
          </a:xfrm>
          <a:prstGeom prst="straightConnector1">
            <a:avLst/>
          </a:prstGeom>
          <a:noFill/>
          <a:ln cap="flat" cmpd="sng" w="19050">
            <a:solidFill>
              <a:srgbClr val="3366FF"/>
            </a:solidFill>
            <a:prstDash val="solid"/>
            <a:round/>
            <a:headEnd len="med" w="med" type="none"/>
            <a:tailEnd len="med" w="med" type="none"/>
          </a:ln>
        </p:spPr>
      </p:cxnSp>
      <p:cxnSp>
        <p:nvCxnSpPr>
          <p:cNvPr id="629" name="Google Shape;629;p58"/>
          <p:cNvCxnSpPr/>
          <p:nvPr/>
        </p:nvCxnSpPr>
        <p:spPr>
          <a:xfrm rot="-1800000">
            <a:off x="4716463" y="3897313"/>
            <a:ext cx="3733800" cy="0"/>
          </a:xfrm>
          <a:prstGeom prst="straightConnector1">
            <a:avLst/>
          </a:prstGeom>
          <a:noFill/>
          <a:ln cap="flat" cmpd="sng" w="19050">
            <a:solidFill>
              <a:srgbClr val="3366FF"/>
            </a:solidFill>
            <a:prstDash val="solid"/>
            <a:round/>
            <a:headEnd len="med" w="med" type="none"/>
            <a:tailEnd len="med" w="med" type="none"/>
          </a:ln>
        </p:spPr>
      </p:cxnSp>
      <p:cxnSp>
        <p:nvCxnSpPr>
          <p:cNvPr id="630" name="Google Shape;630;p58"/>
          <p:cNvCxnSpPr/>
          <p:nvPr/>
        </p:nvCxnSpPr>
        <p:spPr>
          <a:xfrm rot="-3600000">
            <a:off x="4716463" y="3897313"/>
            <a:ext cx="3733800" cy="0"/>
          </a:xfrm>
          <a:prstGeom prst="straightConnector1">
            <a:avLst/>
          </a:prstGeom>
          <a:noFill/>
          <a:ln cap="flat" cmpd="sng" w="19050">
            <a:solidFill>
              <a:srgbClr val="3366FF"/>
            </a:solidFill>
            <a:prstDash val="solid"/>
            <a:round/>
            <a:headEnd len="med" w="med" type="none"/>
            <a:tailEnd len="med" w="med" type="none"/>
          </a:ln>
        </p:spPr>
      </p:cxnSp>
      <p:sp>
        <p:nvSpPr>
          <p:cNvPr id="631" name="Google Shape;631;p58"/>
          <p:cNvSpPr/>
          <p:nvPr/>
        </p:nvSpPr>
        <p:spPr>
          <a:xfrm>
            <a:off x="5427663" y="1916113"/>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3</a:t>
            </a:r>
            <a:endParaRPr i="1" sz="1600">
              <a:solidFill>
                <a:schemeClr val="dk1"/>
              </a:solidFill>
              <a:latin typeface="Tahoma"/>
              <a:ea typeface="Tahoma"/>
              <a:cs typeface="Tahoma"/>
              <a:sym typeface="Tahoma"/>
            </a:endParaRPr>
          </a:p>
        </p:txBody>
      </p:sp>
      <p:sp>
        <p:nvSpPr>
          <p:cNvPr id="632" name="Google Shape;632;p58"/>
          <p:cNvSpPr/>
          <p:nvPr/>
        </p:nvSpPr>
        <p:spPr>
          <a:xfrm>
            <a:off x="7383463" y="1916113"/>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2</a:t>
            </a:r>
            <a:endParaRPr i="1" sz="1600">
              <a:solidFill>
                <a:schemeClr val="dk1"/>
              </a:solidFill>
              <a:latin typeface="Tahoma"/>
              <a:ea typeface="Tahoma"/>
              <a:cs typeface="Tahoma"/>
              <a:sym typeface="Tahoma"/>
            </a:endParaRPr>
          </a:p>
        </p:txBody>
      </p:sp>
      <p:sp>
        <p:nvSpPr>
          <p:cNvPr id="633" name="Google Shape;633;p58"/>
          <p:cNvSpPr/>
          <p:nvPr/>
        </p:nvSpPr>
        <p:spPr>
          <a:xfrm>
            <a:off x="8145463" y="2601913"/>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1</a:t>
            </a:r>
            <a:endParaRPr i="1" sz="1600">
              <a:solidFill>
                <a:schemeClr val="dk1"/>
              </a:solidFill>
              <a:latin typeface="Tahoma"/>
              <a:ea typeface="Tahoma"/>
              <a:cs typeface="Tahoma"/>
              <a:sym typeface="Tahoma"/>
            </a:endParaRPr>
          </a:p>
        </p:txBody>
      </p:sp>
      <p:sp>
        <p:nvSpPr>
          <p:cNvPr id="634" name="Google Shape;634;p58"/>
          <p:cNvSpPr/>
          <p:nvPr/>
        </p:nvSpPr>
        <p:spPr>
          <a:xfrm>
            <a:off x="8145463" y="4583113"/>
            <a:ext cx="431800" cy="431800"/>
          </a:xfrm>
          <a:prstGeom prst="ellipse">
            <a:avLst/>
          </a:prstGeom>
          <a:solidFill>
            <a:srgbClr val="A6A6E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4</a:t>
            </a:r>
            <a:endParaRPr i="1" sz="1600">
              <a:solidFill>
                <a:schemeClr val="dk1"/>
              </a:solidFill>
              <a:latin typeface="Tahoma"/>
              <a:ea typeface="Tahoma"/>
              <a:cs typeface="Tahoma"/>
              <a:sym typeface="Tahoma"/>
            </a:endParaRPr>
          </a:p>
        </p:txBody>
      </p:sp>
      <p:sp>
        <p:nvSpPr>
          <p:cNvPr id="635" name="Google Shape;635;p58"/>
          <p:cNvSpPr/>
          <p:nvPr/>
        </p:nvSpPr>
        <p:spPr>
          <a:xfrm>
            <a:off x="5665788" y="3924300"/>
            <a:ext cx="1836737" cy="1582738"/>
          </a:xfrm>
          <a:prstGeom prst="triangle">
            <a:avLst>
              <a:gd fmla="val 50000" name="adj"/>
            </a:avLst>
          </a:prstGeom>
          <a:solidFill>
            <a:srgbClr val="C0C0C0">
              <a:alpha val="62745"/>
            </a:srgbClr>
          </a:solidFill>
          <a:ln cap="flat" cmpd="sng" w="9525">
            <a:solidFill>
              <a:srgbClr val="C0C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36" name="Google Shape;636;p58"/>
          <p:cNvSpPr txBox="1"/>
          <p:nvPr/>
        </p:nvSpPr>
        <p:spPr>
          <a:xfrm>
            <a:off x="8374063" y="3744913"/>
            <a:ext cx="43338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Verdana"/>
                <a:ea typeface="Verdana"/>
                <a:cs typeface="Verdana"/>
                <a:sym typeface="Verdana"/>
              </a:rPr>
              <a:t>W</a:t>
            </a:r>
            <a:r>
              <a:rPr baseline="-25000" i="1" lang="en-US" sz="1400">
                <a:solidFill>
                  <a:schemeClr val="dk1"/>
                </a:solidFill>
                <a:latin typeface="Verdana"/>
                <a:ea typeface="Verdana"/>
                <a:cs typeface="Verdana"/>
                <a:sym typeface="Verdana"/>
              </a:rPr>
              <a:t>1</a:t>
            </a:r>
            <a:endParaRPr i="1" sz="1400">
              <a:solidFill>
                <a:schemeClr val="dk1"/>
              </a:solidFill>
              <a:latin typeface="Verdana"/>
              <a:ea typeface="Verdana"/>
              <a:cs typeface="Verdana"/>
              <a:sym typeface="Verdana"/>
            </a:endParaRPr>
          </a:p>
        </p:txBody>
      </p:sp>
      <p:cxnSp>
        <p:nvCxnSpPr>
          <p:cNvPr id="637" name="Google Shape;637;p58"/>
          <p:cNvCxnSpPr/>
          <p:nvPr/>
        </p:nvCxnSpPr>
        <p:spPr>
          <a:xfrm>
            <a:off x="7326313" y="2601913"/>
            <a:ext cx="209550" cy="146050"/>
          </a:xfrm>
          <a:prstGeom prst="straightConnector1">
            <a:avLst/>
          </a:prstGeom>
          <a:noFill/>
          <a:ln cap="flat" cmpd="sng" w="9525">
            <a:solidFill>
              <a:schemeClr val="dk1"/>
            </a:solidFill>
            <a:prstDash val="solid"/>
            <a:round/>
            <a:headEnd len="med" w="med" type="none"/>
            <a:tailEnd len="med" w="med" type="triangle"/>
          </a:ln>
        </p:spPr>
      </p:cxnSp>
      <p:cxnSp>
        <p:nvCxnSpPr>
          <p:cNvPr id="638" name="Google Shape;638;p58"/>
          <p:cNvCxnSpPr/>
          <p:nvPr/>
        </p:nvCxnSpPr>
        <p:spPr>
          <a:xfrm>
            <a:off x="7916863" y="3135313"/>
            <a:ext cx="152400" cy="228600"/>
          </a:xfrm>
          <a:prstGeom prst="straightConnector1">
            <a:avLst/>
          </a:prstGeom>
          <a:noFill/>
          <a:ln cap="flat" cmpd="sng" w="9525">
            <a:solidFill>
              <a:schemeClr val="dk1"/>
            </a:solidFill>
            <a:prstDash val="solid"/>
            <a:round/>
            <a:headEnd len="med" w="med" type="none"/>
            <a:tailEnd len="med" w="med" type="triangle"/>
          </a:ln>
        </p:spPr>
      </p:cxnSp>
      <p:cxnSp>
        <p:nvCxnSpPr>
          <p:cNvPr id="639" name="Google Shape;639;p58"/>
          <p:cNvCxnSpPr/>
          <p:nvPr/>
        </p:nvCxnSpPr>
        <p:spPr>
          <a:xfrm flipH="1" rot="10800000">
            <a:off x="7321550" y="5032375"/>
            <a:ext cx="228600" cy="152400"/>
          </a:xfrm>
          <a:prstGeom prst="straightConnector1">
            <a:avLst/>
          </a:prstGeom>
          <a:noFill/>
          <a:ln cap="flat" cmpd="sng" w="9525">
            <a:solidFill>
              <a:schemeClr val="dk1"/>
            </a:solidFill>
            <a:prstDash val="solid"/>
            <a:round/>
            <a:headEnd len="med" w="med" type="none"/>
            <a:tailEnd len="med" w="med" type="triangle"/>
          </a:ln>
        </p:spPr>
      </p:cxnSp>
      <p:cxnSp>
        <p:nvCxnSpPr>
          <p:cNvPr id="640" name="Google Shape;640;p58"/>
          <p:cNvCxnSpPr/>
          <p:nvPr/>
        </p:nvCxnSpPr>
        <p:spPr>
          <a:xfrm flipH="1" rot="10800000">
            <a:off x="7840663" y="4383088"/>
            <a:ext cx="152400" cy="228600"/>
          </a:xfrm>
          <a:prstGeom prst="straightConnector1">
            <a:avLst/>
          </a:prstGeom>
          <a:noFill/>
          <a:ln cap="flat" cmpd="sng" w="9525">
            <a:solidFill>
              <a:schemeClr val="dk1"/>
            </a:solidFill>
            <a:prstDash val="solid"/>
            <a:round/>
            <a:headEnd len="med" w="med" type="none"/>
            <a:tailEnd len="med" w="med" type="triangle"/>
          </a:ln>
        </p:spPr>
      </p:cxnSp>
      <p:sp>
        <p:nvSpPr>
          <p:cNvPr id="641" name="Google Shape;641;p58"/>
          <p:cNvSpPr txBox="1"/>
          <p:nvPr/>
        </p:nvSpPr>
        <p:spPr>
          <a:xfrm>
            <a:off x="5868988" y="5724525"/>
            <a:ext cx="16065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hlink"/>
                </a:solidFill>
                <a:latin typeface="Comic Sans MS"/>
                <a:ea typeface="Comic Sans MS"/>
                <a:cs typeface="Comic Sans MS"/>
                <a:sym typeface="Comic Sans MS"/>
              </a:rPr>
              <a:t>Solution region</a:t>
            </a:r>
            <a:endParaRPr/>
          </a:p>
        </p:txBody>
      </p:sp>
      <p:sp>
        <p:nvSpPr>
          <p:cNvPr id="642" name="Google Shape;642;p58"/>
          <p:cNvSpPr/>
          <p:nvPr/>
        </p:nvSpPr>
        <p:spPr>
          <a:xfrm rot="10800000">
            <a:off x="6588125" y="2420938"/>
            <a:ext cx="79375" cy="6985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643" name="Google Shape;643;p58"/>
          <p:cNvCxnSpPr>
            <a:stCxn id="642" idx="0"/>
            <a:endCxn id="644" idx="5"/>
          </p:cNvCxnSpPr>
          <p:nvPr/>
        </p:nvCxnSpPr>
        <p:spPr>
          <a:xfrm>
            <a:off x="6627812" y="2490788"/>
            <a:ext cx="332400" cy="443700"/>
          </a:xfrm>
          <a:prstGeom prst="straightConnector1">
            <a:avLst/>
          </a:prstGeom>
          <a:noFill/>
          <a:ln cap="flat" cmpd="sng" w="9525">
            <a:solidFill>
              <a:schemeClr val="hlink"/>
            </a:solidFill>
            <a:prstDash val="dash"/>
            <a:round/>
            <a:headEnd len="med" w="med" type="none"/>
            <a:tailEnd len="med" w="med" type="triangle"/>
          </a:ln>
        </p:spPr>
      </p:cxnSp>
      <p:sp>
        <p:nvSpPr>
          <p:cNvPr id="645" name="Google Shape;645;p58"/>
          <p:cNvSpPr/>
          <p:nvPr/>
        </p:nvSpPr>
        <p:spPr>
          <a:xfrm rot="10800000">
            <a:off x="7308850" y="3213100"/>
            <a:ext cx="79375" cy="6985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46" name="Google Shape;646;p58"/>
          <p:cNvSpPr/>
          <p:nvPr/>
        </p:nvSpPr>
        <p:spPr>
          <a:xfrm rot="10800000">
            <a:off x="6948488" y="3716338"/>
            <a:ext cx="79375" cy="6985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47" name="Google Shape;647;p58"/>
          <p:cNvSpPr/>
          <p:nvPr/>
        </p:nvSpPr>
        <p:spPr>
          <a:xfrm rot="10800000">
            <a:off x="6659563" y="4365625"/>
            <a:ext cx="73025" cy="6985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648" name="Google Shape;648;p58"/>
          <p:cNvCxnSpPr>
            <a:stCxn id="644" idx="1"/>
            <a:endCxn id="645" idx="3"/>
          </p:cNvCxnSpPr>
          <p:nvPr/>
        </p:nvCxnSpPr>
        <p:spPr>
          <a:xfrm>
            <a:off x="7016239" y="2983796"/>
            <a:ext cx="360300" cy="239400"/>
          </a:xfrm>
          <a:prstGeom prst="straightConnector1">
            <a:avLst/>
          </a:prstGeom>
          <a:noFill/>
          <a:ln cap="flat" cmpd="sng" w="9525">
            <a:solidFill>
              <a:schemeClr val="hlink"/>
            </a:solidFill>
            <a:prstDash val="dash"/>
            <a:round/>
            <a:headEnd len="med" w="med" type="none"/>
            <a:tailEnd len="med" w="med" type="triangle"/>
          </a:ln>
        </p:spPr>
      </p:cxnSp>
      <p:cxnSp>
        <p:nvCxnSpPr>
          <p:cNvPr id="649" name="Google Shape;649;p58"/>
          <p:cNvCxnSpPr>
            <a:stCxn id="645" idx="7"/>
            <a:endCxn id="646" idx="3"/>
          </p:cNvCxnSpPr>
          <p:nvPr/>
        </p:nvCxnSpPr>
        <p:spPr>
          <a:xfrm flipH="1">
            <a:off x="7016274" y="3272721"/>
            <a:ext cx="304200" cy="453900"/>
          </a:xfrm>
          <a:prstGeom prst="straightConnector1">
            <a:avLst/>
          </a:prstGeom>
          <a:noFill/>
          <a:ln cap="flat" cmpd="sng" w="9525">
            <a:solidFill>
              <a:schemeClr val="hlink"/>
            </a:solidFill>
            <a:prstDash val="dash"/>
            <a:round/>
            <a:headEnd len="med" w="med" type="none"/>
            <a:tailEnd len="med" w="med" type="triangle"/>
          </a:ln>
        </p:spPr>
      </p:cxnSp>
      <p:cxnSp>
        <p:nvCxnSpPr>
          <p:cNvPr id="650" name="Google Shape;650;p58"/>
          <p:cNvCxnSpPr>
            <a:stCxn id="646" idx="7"/>
            <a:endCxn id="647" idx="3"/>
          </p:cNvCxnSpPr>
          <p:nvPr/>
        </p:nvCxnSpPr>
        <p:spPr>
          <a:xfrm flipH="1">
            <a:off x="6721912" y="3775959"/>
            <a:ext cx="238200" cy="600000"/>
          </a:xfrm>
          <a:prstGeom prst="straightConnector1">
            <a:avLst/>
          </a:prstGeom>
          <a:noFill/>
          <a:ln cap="flat" cmpd="sng" w="9525">
            <a:solidFill>
              <a:schemeClr val="hlink"/>
            </a:solidFill>
            <a:prstDash val="dash"/>
            <a:round/>
            <a:headEnd len="med" w="med" type="none"/>
            <a:tailEnd len="med" w="med" type="triangle"/>
          </a:ln>
        </p:spPr>
      </p:cxnSp>
      <p:sp>
        <p:nvSpPr>
          <p:cNvPr id="644" name="Google Shape;644;p58"/>
          <p:cNvSpPr/>
          <p:nvPr/>
        </p:nvSpPr>
        <p:spPr>
          <a:xfrm rot="10800000">
            <a:off x="6948488" y="2924175"/>
            <a:ext cx="79375" cy="6985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51" name="Google Shape;651;p58"/>
          <p:cNvSpPr txBox="1"/>
          <p:nvPr/>
        </p:nvSpPr>
        <p:spPr>
          <a:xfrm>
            <a:off x="6372225" y="1773238"/>
            <a:ext cx="4064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2</a:t>
            </a:r>
            <a:endParaRPr i="1" sz="1400">
              <a:solidFill>
                <a:schemeClr val="dk1"/>
              </a:solidFill>
              <a:latin typeface="Tahoma"/>
              <a:ea typeface="Tahoma"/>
              <a:cs typeface="Tahoma"/>
              <a:sym typeface="Tahoma"/>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657" name="Google Shape;657;p5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Linear Containment</a:t>
            </a:r>
            <a:endParaRPr/>
          </a:p>
        </p:txBody>
      </p:sp>
      <p:sp>
        <p:nvSpPr>
          <p:cNvPr id="658" name="Google Shape;658;p59"/>
          <p:cNvSpPr txBox="1"/>
          <p:nvPr>
            <p:ph idx="1" type="body"/>
          </p:nvPr>
        </p:nvSpPr>
        <p:spPr>
          <a:xfrm>
            <a:off x="179388" y="1989138"/>
            <a:ext cx="8713787" cy="486886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Consider the set </a:t>
            </a:r>
            <a:r>
              <a:rPr lang="en-US">
                <a:solidFill>
                  <a:srgbClr val="009900"/>
                </a:solidFill>
              </a:rPr>
              <a:t>X</a:t>
            </a:r>
            <a:r>
              <a:rPr baseline="-25000" lang="en-US">
                <a:solidFill>
                  <a:srgbClr val="009900"/>
                </a:solidFill>
              </a:rPr>
              <a:t>0</a:t>
            </a:r>
            <a:r>
              <a:rPr lang="en-US">
                <a:solidFill>
                  <a:srgbClr val="009900"/>
                </a:solidFill>
              </a:rPr>
              <a:t>’</a:t>
            </a:r>
            <a:r>
              <a:rPr lang="en-US"/>
              <a:t> in which each element </a:t>
            </a:r>
            <a:r>
              <a:rPr lang="en-US">
                <a:solidFill>
                  <a:srgbClr val="009900"/>
                </a:solidFill>
              </a:rPr>
              <a:t>X</a:t>
            </a:r>
            <a:r>
              <a:rPr baseline="-25000" lang="en-US">
                <a:solidFill>
                  <a:srgbClr val="009900"/>
                </a:solidFill>
              </a:rPr>
              <a:t>0</a:t>
            </a:r>
            <a:r>
              <a:rPr lang="en-US"/>
              <a:t> is negated.</a:t>
            </a:r>
            <a:endParaRPr/>
          </a:p>
          <a:p>
            <a:pPr indent="-342900" lvl="0" marL="342900" rtl="0" algn="l">
              <a:lnSpc>
                <a:spcPct val="90000"/>
              </a:lnSpc>
              <a:spcBef>
                <a:spcPts val="640"/>
              </a:spcBef>
              <a:spcAft>
                <a:spcPts val="0"/>
              </a:spcAft>
              <a:buSzPts val="1920"/>
              <a:buChar char="■"/>
            </a:pPr>
            <a:r>
              <a:rPr lang="en-US"/>
              <a:t>Given a weight vector</a:t>
            </a:r>
            <a:r>
              <a:rPr lang="en-US">
                <a:solidFill>
                  <a:srgbClr val="009900"/>
                </a:solidFill>
              </a:rPr>
              <a:t>W</a:t>
            </a:r>
            <a:r>
              <a:rPr baseline="-25000" lang="en-US">
                <a:solidFill>
                  <a:srgbClr val="009900"/>
                </a:solidFill>
              </a:rPr>
              <a:t>k</a:t>
            </a:r>
            <a:r>
              <a:rPr lang="en-US"/>
              <a:t>, for any </a:t>
            </a:r>
            <a:r>
              <a:rPr lang="en-US">
                <a:solidFill>
                  <a:srgbClr val="009900"/>
                </a:solidFill>
              </a:rPr>
              <a:t>X</a:t>
            </a:r>
            <a:r>
              <a:rPr baseline="-25000" lang="en-US">
                <a:solidFill>
                  <a:srgbClr val="009900"/>
                </a:solidFill>
              </a:rPr>
              <a:t>k</a:t>
            </a:r>
            <a:r>
              <a:rPr lang="en-US">
                <a:solidFill>
                  <a:srgbClr val="009900"/>
                </a:solidFill>
              </a:rPr>
              <a:t> ∈ X</a:t>
            </a:r>
            <a:r>
              <a:rPr baseline="-25000" lang="en-US">
                <a:solidFill>
                  <a:srgbClr val="009900"/>
                </a:solidFill>
              </a:rPr>
              <a:t>1</a:t>
            </a:r>
            <a:r>
              <a:rPr lang="en-US"/>
              <a:t> </a:t>
            </a:r>
            <a:r>
              <a:rPr lang="en-US">
                <a:solidFill>
                  <a:srgbClr val="009900"/>
                </a:solidFill>
              </a:rPr>
              <a:t>∪ X</a:t>
            </a:r>
            <a:r>
              <a:rPr baseline="-25000" lang="en-US">
                <a:solidFill>
                  <a:srgbClr val="009900"/>
                </a:solidFill>
              </a:rPr>
              <a:t>0</a:t>
            </a:r>
            <a:r>
              <a:rPr lang="en-US">
                <a:solidFill>
                  <a:srgbClr val="009900"/>
                </a:solidFill>
              </a:rPr>
              <a:t>’</a:t>
            </a:r>
            <a:r>
              <a:rPr lang="en-US"/>
              <a:t>,</a:t>
            </a:r>
            <a:r>
              <a:rPr i="1" lang="en-US"/>
              <a:t> </a:t>
            </a:r>
            <a:r>
              <a:rPr lang="en-US">
                <a:solidFill>
                  <a:srgbClr val="009900"/>
                </a:solidFill>
              </a:rPr>
              <a:t>X</a:t>
            </a:r>
            <a:r>
              <a:rPr baseline="-25000" lang="en-US">
                <a:solidFill>
                  <a:srgbClr val="009900"/>
                </a:solidFill>
              </a:rPr>
              <a:t>k</a:t>
            </a:r>
            <a:r>
              <a:rPr baseline="30000" lang="en-US">
                <a:solidFill>
                  <a:srgbClr val="009900"/>
                </a:solidFill>
              </a:rPr>
              <a:t>T</a:t>
            </a:r>
            <a:r>
              <a:rPr lang="en-US">
                <a:solidFill>
                  <a:srgbClr val="009900"/>
                </a:solidFill>
              </a:rPr>
              <a:t> W</a:t>
            </a:r>
            <a:r>
              <a:rPr baseline="-25000" lang="en-US">
                <a:solidFill>
                  <a:srgbClr val="009900"/>
                </a:solidFill>
              </a:rPr>
              <a:t>k </a:t>
            </a:r>
            <a:r>
              <a:rPr lang="en-US">
                <a:solidFill>
                  <a:srgbClr val="009900"/>
                </a:solidFill>
              </a:rPr>
              <a:t>&gt; 0</a:t>
            </a:r>
            <a:r>
              <a:rPr lang="en-US"/>
              <a:t> implies correct classification and </a:t>
            </a:r>
            <a:r>
              <a:rPr lang="en-US">
                <a:solidFill>
                  <a:srgbClr val="009900"/>
                </a:solidFill>
              </a:rPr>
              <a:t>X</a:t>
            </a:r>
            <a:r>
              <a:rPr baseline="-25000" lang="en-US">
                <a:solidFill>
                  <a:srgbClr val="009900"/>
                </a:solidFill>
              </a:rPr>
              <a:t>k</a:t>
            </a:r>
            <a:r>
              <a:rPr baseline="30000" lang="en-US">
                <a:solidFill>
                  <a:srgbClr val="009900"/>
                </a:solidFill>
              </a:rPr>
              <a:t>T</a:t>
            </a:r>
            <a:r>
              <a:rPr lang="en-US">
                <a:solidFill>
                  <a:srgbClr val="009900"/>
                </a:solidFill>
              </a:rPr>
              <a:t>W</a:t>
            </a:r>
            <a:r>
              <a:rPr baseline="-25000" lang="en-US">
                <a:solidFill>
                  <a:srgbClr val="009900"/>
                </a:solidFill>
              </a:rPr>
              <a:t>k </a:t>
            </a:r>
            <a:r>
              <a:rPr lang="en-US">
                <a:solidFill>
                  <a:srgbClr val="009900"/>
                </a:solidFill>
              </a:rPr>
              <a:t>&lt; 0</a:t>
            </a:r>
            <a:r>
              <a:rPr lang="en-US"/>
              <a:t> implies incorrect classification. </a:t>
            </a:r>
            <a:endParaRPr/>
          </a:p>
          <a:p>
            <a:pPr indent="-342900" lvl="0" marL="342900" rtl="0" algn="l">
              <a:lnSpc>
                <a:spcPct val="90000"/>
              </a:lnSpc>
              <a:spcBef>
                <a:spcPts val="640"/>
              </a:spcBef>
              <a:spcAft>
                <a:spcPts val="0"/>
              </a:spcAft>
              <a:buSzPts val="1920"/>
              <a:buChar char="■"/>
            </a:pPr>
            <a:r>
              <a:rPr lang="en-US">
                <a:solidFill>
                  <a:srgbClr val="009900"/>
                </a:solidFill>
              </a:rPr>
              <a:t>X‘ = X</a:t>
            </a:r>
            <a:r>
              <a:rPr baseline="-25000" lang="en-US">
                <a:solidFill>
                  <a:srgbClr val="009900"/>
                </a:solidFill>
              </a:rPr>
              <a:t>1</a:t>
            </a:r>
            <a:r>
              <a:rPr lang="en-US">
                <a:solidFill>
                  <a:srgbClr val="009900"/>
                </a:solidFill>
              </a:rPr>
              <a:t> ∪ X</a:t>
            </a:r>
            <a:r>
              <a:rPr baseline="-25000" lang="en-US">
                <a:solidFill>
                  <a:srgbClr val="009900"/>
                </a:solidFill>
              </a:rPr>
              <a:t>0</a:t>
            </a:r>
            <a:r>
              <a:rPr lang="en-US">
                <a:solidFill>
                  <a:srgbClr val="009900"/>
                </a:solidFill>
              </a:rPr>
              <a:t>’</a:t>
            </a:r>
            <a:r>
              <a:rPr lang="en-US"/>
              <a:t> is called the </a:t>
            </a:r>
            <a:r>
              <a:rPr lang="en-US">
                <a:solidFill>
                  <a:schemeClr val="hlink"/>
                </a:solidFill>
              </a:rPr>
              <a:t>adjusted training set. </a:t>
            </a:r>
            <a:endParaRPr/>
          </a:p>
          <a:p>
            <a:pPr indent="-342900" lvl="0" marL="342900" rtl="0" algn="l">
              <a:lnSpc>
                <a:spcPct val="90000"/>
              </a:lnSpc>
              <a:spcBef>
                <a:spcPts val="640"/>
              </a:spcBef>
              <a:spcAft>
                <a:spcPts val="0"/>
              </a:spcAft>
              <a:buSzPts val="1920"/>
              <a:buChar char="■"/>
            </a:pPr>
            <a:r>
              <a:rPr lang="en-US"/>
              <a:t>Assumption of linear separability guarantees the existence of a solution weight vector </a:t>
            </a:r>
            <a:r>
              <a:rPr lang="en-US">
                <a:solidFill>
                  <a:srgbClr val="009900"/>
                </a:solidFill>
              </a:rPr>
              <a:t>W</a:t>
            </a:r>
            <a:r>
              <a:rPr baseline="-25000" lang="en-US">
                <a:solidFill>
                  <a:srgbClr val="009900"/>
                </a:solidFill>
              </a:rPr>
              <a:t>S</a:t>
            </a:r>
            <a:r>
              <a:rPr lang="en-US"/>
              <a:t>, such that </a:t>
            </a:r>
            <a:r>
              <a:rPr lang="en-US">
                <a:solidFill>
                  <a:srgbClr val="009900"/>
                </a:solidFill>
              </a:rPr>
              <a:t>X</a:t>
            </a:r>
            <a:r>
              <a:rPr baseline="-25000" lang="en-US">
                <a:solidFill>
                  <a:srgbClr val="009900"/>
                </a:solidFill>
              </a:rPr>
              <a:t>k</a:t>
            </a:r>
            <a:r>
              <a:rPr baseline="30000" lang="en-US">
                <a:solidFill>
                  <a:srgbClr val="009900"/>
                </a:solidFill>
              </a:rPr>
              <a:t>T</a:t>
            </a:r>
            <a:r>
              <a:rPr lang="en-US">
                <a:solidFill>
                  <a:srgbClr val="009900"/>
                </a:solidFill>
              </a:rPr>
              <a:t>W</a:t>
            </a:r>
            <a:r>
              <a:rPr baseline="-25000" lang="en-US">
                <a:solidFill>
                  <a:srgbClr val="009900"/>
                </a:solidFill>
              </a:rPr>
              <a:t>S</a:t>
            </a:r>
            <a:r>
              <a:rPr lang="en-US">
                <a:solidFill>
                  <a:srgbClr val="009900"/>
                </a:solidFill>
              </a:rPr>
              <a:t> &gt; 0 ∀ X</a:t>
            </a:r>
            <a:r>
              <a:rPr baseline="-25000" lang="en-US">
                <a:solidFill>
                  <a:srgbClr val="009900"/>
                </a:solidFill>
              </a:rPr>
              <a:t>k</a:t>
            </a:r>
            <a:r>
              <a:rPr lang="en-US">
                <a:solidFill>
                  <a:srgbClr val="009900"/>
                </a:solidFill>
              </a:rPr>
              <a:t> ∈ X</a:t>
            </a:r>
            <a:r>
              <a:rPr lang="en-US"/>
              <a:t>           </a:t>
            </a:r>
            <a:endParaRPr/>
          </a:p>
          <a:p>
            <a:pPr indent="-342900" lvl="0" marL="342900" rtl="0" algn="l">
              <a:lnSpc>
                <a:spcPct val="90000"/>
              </a:lnSpc>
              <a:spcBef>
                <a:spcPts val="640"/>
              </a:spcBef>
              <a:spcAft>
                <a:spcPts val="0"/>
              </a:spcAft>
              <a:buSzPts val="1920"/>
              <a:buChar char="■"/>
            </a:pPr>
            <a:r>
              <a:rPr lang="en-US"/>
              <a:t>We say </a:t>
            </a:r>
            <a:r>
              <a:rPr lang="en-US">
                <a:solidFill>
                  <a:srgbClr val="009900"/>
                </a:solidFill>
              </a:rPr>
              <a:t>X’</a:t>
            </a:r>
            <a:r>
              <a:rPr lang="en-US"/>
              <a:t> is a </a:t>
            </a:r>
            <a:r>
              <a:rPr lang="en-US">
                <a:solidFill>
                  <a:schemeClr val="hlink"/>
                </a:solidFill>
              </a:rPr>
              <a:t>linearly contained set</a:t>
            </a:r>
            <a:r>
              <a:rPr lang="en-US"/>
              <a:t>.</a:t>
            </a:r>
            <a:endParaRP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664" name="Google Shape;664;p6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Recast of Perceptron Learning with Linearly Contained Data</a:t>
            </a:r>
            <a:endParaRPr/>
          </a:p>
        </p:txBody>
      </p:sp>
      <p:sp>
        <p:nvSpPr>
          <p:cNvPr id="665" name="Google Shape;665;p60"/>
          <p:cNvSpPr txBox="1"/>
          <p:nvPr>
            <p:ph idx="3" type="body"/>
          </p:nvPr>
        </p:nvSpPr>
        <p:spPr>
          <a:xfrm>
            <a:off x="179388" y="3429000"/>
            <a:ext cx="8964612" cy="3573463"/>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Since </a:t>
            </a:r>
            <a:r>
              <a:rPr lang="en-US">
                <a:solidFill>
                  <a:srgbClr val="009900"/>
                </a:solidFill>
              </a:rPr>
              <a:t>X</a:t>
            </a:r>
            <a:r>
              <a:rPr baseline="-25000" lang="en-US">
                <a:solidFill>
                  <a:srgbClr val="009900"/>
                </a:solidFill>
              </a:rPr>
              <a:t>k</a:t>
            </a:r>
            <a:r>
              <a:rPr lang="en-US">
                <a:solidFill>
                  <a:srgbClr val="009900"/>
                </a:solidFill>
              </a:rPr>
              <a:t> ∈ X’</a:t>
            </a:r>
            <a:r>
              <a:rPr lang="en-US"/>
              <a:t>, a misclassification of </a:t>
            </a:r>
            <a:r>
              <a:rPr lang="en-US">
                <a:solidFill>
                  <a:srgbClr val="009900"/>
                </a:solidFill>
              </a:rPr>
              <a:t>X</a:t>
            </a:r>
            <a:r>
              <a:rPr baseline="-25000" lang="en-US">
                <a:solidFill>
                  <a:srgbClr val="009900"/>
                </a:solidFill>
              </a:rPr>
              <a:t>k</a:t>
            </a:r>
            <a:r>
              <a:rPr i="1" lang="en-US"/>
              <a:t> </a:t>
            </a:r>
            <a:r>
              <a:rPr lang="en-US"/>
              <a:t>will add </a:t>
            </a:r>
            <a:r>
              <a:rPr lang="en-US">
                <a:solidFill>
                  <a:srgbClr val="009900"/>
                </a:solidFill>
              </a:rPr>
              <a:t>η</a:t>
            </a:r>
            <a:r>
              <a:rPr baseline="-25000" lang="en-US">
                <a:solidFill>
                  <a:srgbClr val="009900"/>
                </a:solidFill>
              </a:rPr>
              <a:t>k</a:t>
            </a:r>
            <a:r>
              <a:rPr lang="en-US">
                <a:solidFill>
                  <a:srgbClr val="009900"/>
                </a:solidFill>
              </a:rPr>
              <a:t>X</a:t>
            </a:r>
            <a:r>
              <a:rPr baseline="-25000" lang="en-US">
                <a:solidFill>
                  <a:srgbClr val="009900"/>
                </a:solidFill>
              </a:rPr>
              <a:t>k</a:t>
            </a:r>
            <a:r>
              <a:rPr baseline="-25000" i="1" lang="en-US"/>
              <a:t> </a:t>
            </a:r>
            <a:r>
              <a:rPr lang="en-US"/>
              <a:t>to </a:t>
            </a:r>
            <a:r>
              <a:rPr lang="en-US">
                <a:solidFill>
                  <a:srgbClr val="009900"/>
                </a:solidFill>
              </a:rPr>
              <a:t>W</a:t>
            </a:r>
            <a:r>
              <a:rPr baseline="-25000" lang="en-US">
                <a:solidFill>
                  <a:srgbClr val="009900"/>
                </a:solidFill>
              </a:rPr>
              <a:t>k</a:t>
            </a:r>
            <a:r>
              <a:rPr lang="en-US"/>
              <a:t>.</a:t>
            </a:r>
            <a:endParaRPr/>
          </a:p>
          <a:p>
            <a:pPr indent="-342900" lvl="0" marL="342900" rtl="0" algn="l">
              <a:lnSpc>
                <a:spcPct val="90000"/>
              </a:lnSpc>
              <a:spcBef>
                <a:spcPts val="640"/>
              </a:spcBef>
              <a:spcAft>
                <a:spcPts val="0"/>
              </a:spcAft>
              <a:buSzPts val="1920"/>
              <a:buChar char="■"/>
            </a:pPr>
            <a:r>
              <a:rPr lang="en-US"/>
              <a:t>For</a:t>
            </a:r>
            <a:r>
              <a:rPr lang="en-US">
                <a:solidFill>
                  <a:srgbClr val="009900"/>
                </a:solidFill>
              </a:rPr>
              <a:t>X</a:t>
            </a:r>
            <a:r>
              <a:rPr baseline="-25000" lang="en-US">
                <a:solidFill>
                  <a:srgbClr val="009900"/>
                </a:solidFill>
              </a:rPr>
              <a:t>k</a:t>
            </a:r>
            <a:r>
              <a:rPr i="1" lang="en-US"/>
              <a:t> </a:t>
            </a:r>
            <a:r>
              <a:rPr lang="en-US">
                <a:solidFill>
                  <a:srgbClr val="009900"/>
                </a:solidFill>
              </a:rPr>
              <a:t>∈ X</a:t>
            </a:r>
            <a:r>
              <a:rPr baseline="-25000" lang="en-US">
                <a:solidFill>
                  <a:srgbClr val="009900"/>
                </a:solidFill>
              </a:rPr>
              <a:t>0</a:t>
            </a:r>
            <a:r>
              <a:rPr lang="en-US">
                <a:solidFill>
                  <a:srgbClr val="009900"/>
                </a:solidFill>
              </a:rPr>
              <a:t>‘</a:t>
            </a:r>
            <a:r>
              <a:rPr lang="en-US"/>
              <a:t>, </a:t>
            </a:r>
            <a:r>
              <a:rPr lang="en-US">
                <a:solidFill>
                  <a:srgbClr val="009900"/>
                </a:solidFill>
              </a:rPr>
              <a:t>X</a:t>
            </a:r>
            <a:r>
              <a:rPr baseline="-25000" lang="en-US">
                <a:solidFill>
                  <a:srgbClr val="009900"/>
                </a:solidFill>
              </a:rPr>
              <a:t>k</a:t>
            </a:r>
            <a:r>
              <a:rPr i="1" lang="en-US">
                <a:solidFill>
                  <a:srgbClr val="009900"/>
                </a:solidFill>
              </a:rPr>
              <a:t> </a:t>
            </a:r>
            <a:r>
              <a:rPr lang="en-US"/>
              <a:t>actually represents the negative of the original vector. </a:t>
            </a:r>
            <a:endParaRPr/>
          </a:p>
          <a:p>
            <a:pPr indent="-342900" lvl="0" marL="342900" rtl="0" algn="l">
              <a:lnSpc>
                <a:spcPct val="90000"/>
              </a:lnSpc>
              <a:spcBef>
                <a:spcPts val="640"/>
              </a:spcBef>
              <a:spcAft>
                <a:spcPts val="0"/>
              </a:spcAft>
              <a:buSzPts val="1920"/>
              <a:buChar char="■"/>
            </a:pPr>
            <a:r>
              <a:rPr lang="en-US"/>
              <a:t>Therefore addition of   </a:t>
            </a:r>
            <a:r>
              <a:rPr lang="en-US">
                <a:solidFill>
                  <a:srgbClr val="009900"/>
                </a:solidFill>
              </a:rPr>
              <a:t>η</a:t>
            </a:r>
            <a:r>
              <a:rPr baseline="-25000" lang="en-US">
                <a:solidFill>
                  <a:srgbClr val="009900"/>
                </a:solidFill>
              </a:rPr>
              <a:t>k</a:t>
            </a:r>
            <a:r>
              <a:rPr lang="en-US">
                <a:solidFill>
                  <a:srgbClr val="009900"/>
                </a:solidFill>
              </a:rPr>
              <a:t>X</a:t>
            </a:r>
            <a:r>
              <a:rPr baseline="-25000" lang="en-US">
                <a:solidFill>
                  <a:srgbClr val="009900"/>
                </a:solidFill>
              </a:rPr>
              <a:t>k</a:t>
            </a:r>
            <a:r>
              <a:rPr i="1" lang="en-US"/>
              <a:t> </a:t>
            </a:r>
            <a:r>
              <a:rPr lang="en-US"/>
              <a:t>to </a:t>
            </a:r>
            <a:r>
              <a:rPr lang="en-US">
                <a:solidFill>
                  <a:srgbClr val="009900"/>
                </a:solidFill>
              </a:rPr>
              <a:t>W</a:t>
            </a:r>
            <a:r>
              <a:rPr baseline="-25000" lang="en-US">
                <a:solidFill>
                  <a:srgbClr val="009900"/>
                </a:solidFill>
              </a:rPr>
              <a:t>k</a:t>
            </a:r>
            <a:r>
              <a:rPr i="1" lang="en-US"/>
              <a:t> </a:t>
            </a:r>
            <a:r>
              <a:rPr lang="en-US"/>
              <a:t>actually amounts to subtraction of the original vector from </a:t>
            </a:r>
            <a:r>
              <a:rPr lang="en-US">
                <a:solidFill>
                  <a:srgbClr val="009900"/>
                </a:solidFill>
              </a:rPr>
              <a:t>W</a:t>
            </a:r>
            <a:r>
              <a:rPr baseline="-25000" lang="en-US">
                <a:solidFill>
                  <a:srgbClr val="009900"/>
                </a:solidFill>
              </a:rPr>
              <a:t>k</a:t>
            </a:r>
            <a:r>
              <a:rPr lang="en-US"/>
              <a:t>.</a:t>
            </a:r>
            <a:endParaRPr/>
          </a:p>
        </p:txBody>
      </p:sp>
      <p:pic>
        <p:nvPicPr>
          <p:cNvPr id="666" name="Google Shape;666;p60"/>
          <p:cNvPicPr preferRelativeResize="0"/>
          <p:nvPr/>
        </p:nvPicPr>
        <p:blipFill rotWithShape="1">
          <a:blip r:embed="rId3">
            <a:alphaModFix/>
          </a:blip>
          <a:srcRect b="0" l="0" r="0" t="0"/>
          <a:stretch/>
        </p:blipFill>
        <p:spPr>
          <a:xfrm>
            <a:off x="1879600" y="2060575"/>
            <a:ext cx="5694363" cy="1160463"/>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672" name="Google Shape;672;p6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Perceptron Algorithm:</a:t>
            </a:r>
            <a:br>
              <a:rPr lang="en-US" sz="4000"/>
            </a:br>
            <a:r>
              <a:rPr lang="en-US" sz="4000"/>
              <a:t>Operational Summary</a:t>
            </a:r>
            <a:endParaRPr/>
          </a:p>
        </p:txBody>
      </p:sp>
      <p:pic>
        <p:nvPicPr>
          <p:cNvPr id="673" name="Google Shape;673;p61"/>
          <p:cNvPicPr preferRelativeResize="0"/>
          <p:nvPr/>
        </p:nvPicPr>
        <p:blipFill rotWithShape="1">
          <a:blip r:embed="rId3">
            <a:alphaModFix/>
          </a:blip>
          <a:srcRect b="0" l="0" r="0" t="0"/>
          <a:stretch/>
        </p:blipFill>
        <p:spPr>
          <a:xfrm>
            <a:off x="179388" y="1776413"/>
            <a:ext cx="7740650" cy="5081587"/>
          </a:xfrm>
          <a:prstGeom prst="rect">
            <a:avLst/>
          </a:prstGeom>
          <a:noFill/>
          <a:ln>
            <a:noFill/>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679" name="Google Shape;679;p6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Perceptron Convergence Theorem</a:t>
            </a:r>
            <a:endParaRPr b="1"/>
          </a:p>
        </p:txBody>
      </p:sp>
      <p:sp>
        <p:nvSpPr>
          <p:cNvPr id="680" name="Google Shape;680;p62"/>
          <p:cNvSpPr txBox="1"/>
          <p:nvPr>
            <p:ph idx="1" type="body"/>
          </p:nvPr>
        </p:nvSpPr>
        <p:spPr>
          <a:xfrm>
            <a:off x="323850" y="2060575"/>
            <a:ext cx="8424863" cy="47974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solidFill>
                  <a:srgbClr val="0000FF"/>
                </a:solidFill>
              </a:rPr>
              <a:t>Given</a:t>
            </a:r>
            <a:r>
              <a:rPr lang="en-US"/>
              <a:t>: A linearly contained training set </a:t>
            </a:r>
            <a:r>
              <a:rPr lang="en-US">
                <a:solidFill>
                  <a:srgbClr val="009900"/>
                </a:solidFill>
              </a:rPr>
              <a:t>X’</a:t>
            </a:r>
            <a:r>
              <a:rPr lang="en-US"/>
              <a:t> and any initial weight vector</a:t>
            </a:r>
            <a:r>
              <a:rPr lang="en-US">
                <a:solidFill>
                  <a:srgbClr val="009900"/>
                </a:solidFill>
              </a:rPr>
              <a:t>W</a:t>
            </a:r>
            <a:r>
              <a:rPr baseline="-25000" lang="en-US">
                <a:solidFill>
                  <a:srgbClr val="009900"/>
                </a:solidFill>
              </a:rPr>
              <a:t>1</a:t>
            </a:r>
            <a:r>
              <a:rPr lang="en-US"/>
              <a:t>. </a:t>
            </a:r>
            <a:endParaRPr/>
          </a:p>
          <a:p>
            <a:pPr indent="-342900" lvl="0" marL="342900" rtl="0" algn="l">
              <a:spcBef>
                <a:spcPts val="640"/>
              </a:spcBef>
              <a:spcAft>
                <a:spcPts val="0"/>
              </a:spcAft>
              <a:buSzPts val="1920"/>
              <a:buChar char="■"/>
            </a:pPr>
            <a:r>
              <a:rPr lang="en-US"/>
              <a:t>Let </a:t>
            </a:r>
            <a:r>
              <a:rPr lang="en-US">
                <a:solidFill>
                  <a:srgbClr val="009900"/>
                </a:solidFill>
              </a:rPr>
              <a:t>S</a:t>
            </a:r>
            <a:r>
              <a:rPr baseline="-25000" lang="en-US">
                <a:solidFill>
                  <a:srgbClr val="009900"/>
                </a:solidFill>
              </a:rPr>
              <a:t>W</a:t>
            </a:r>
            <a:r>
              <a:rPr baseline="-25000" i="1" lang="en-US"/>
              <a:t>  </a:t>
            </a:r>
            <a:r>
              <a:rPr lang="en-US"/>
              <a:t>be the weight vector sequence generated in response to presentation of a training sequence </a:t>
            </a:r>
            <a:r>
              <a:rPr lang="en-US">
                <a:solidFill>
                  <a:srgbClr val="009900"/>
                </a:solidFill>
              </a:rPr>
              <a:t>S</a:t>
            </a:r>
            <a:r>
              <a:rPr baseline="-25000" lang="en-US">
                <a:solidFill>
                  <a:srgbClr val="009900"/>
                </a:solidFill>
              </a:rPr>
              <a:t>X</a:t>
            </a:r>
            <a:r>
              <a:rPr i="1" lang="en-US"/>
              <a:t> </a:t>
            </a:r>
            <a:r>
              <a:rPr lang="en-US"/>
              <a:t>upon application of Perceptron learning law. Then for some finite index </a:t>
            </a:r>
            <a:r>
              <a:rPr lang="en-US">
                <a:solidFill>
                  <a:srgbClr val="009900"/>
                </a:solidFill>
              </a:rPr>
              <a:t>k</a:t>
            </a:r>
            <a:r>
              <a:rPr baseline="-25000" lang="en-US">
                <a:solidFill>
                  <a:srgbClr val="009900"/>
                </a:solidFill>
              </a:rPr>
              <a:t>0</a:t>
            </a:r>
            <a:r>
              <a:rPr lang="en-US">
                <a:solidFill>
                  <a:srgbClr val="009900"/>
                </a:solidFill>
              </a:rPr>
              <a:t> </a:t>
            </a:r>
            <a:r>
              <a:rPr lang="en-US"/>
              <a:t>we have: </a:t>
            </a:r>
            <a:r>
              <a:rPr lang="en-US">
                <a:solidFill>
                  <a:srgbClr val="009900"/>
                </a:solidFill>
              </a:rPr>
              <a:t>W</a:t>
            </a:r>
            <a:r>
              <a:rPr baseline="-25000" lang="en-US">
                <a:solidFill>
                  <a:srgbClr val="009900"/>
                </a:solidFill>
              </a:rPr>
              <a:t>k0</a:t>
            </a:r>
            <a:r>
              <a:rPr lang="en-US">
                <a:solidFill>
                  <a:srgbClr val="009900"/>
                </a:solidFill>
              </a:rPr>
              <a:t> = W</a:t>
            </a:r>
            <a:r>
              <a:rPr baseline="-25000" lang="en-US">
                <a:solidFill>
                  <a:srgbClr val="009900"/>
                </a:solidFill>
              </a:rPr>
              <a:t>k0</a:t>
            </a:r>
            <a:r>
              <a:rPr lang="en-US">
                <a:solidFill>
                  <a:srgbClr val="009900"/>
                </a:solidFill>
              </a:rPr>
              <a:t>+1 = W</a:t>
            </a:r>
            <a:r>
              <a:rPr baseline="-25000" lang="en-US">
                <a:solidFill>
                  <a:srgbClr val="009900"/>
                </a:solidFill>
              </a:rPr>
              <a:t>k0</a:t>
            </a:r>
            <a:r>
              <a:rPr lang="en-US">
                <a:solidFill>
                  <a:srgbClr val="009900"/>
                </a:solidFill>
              </a:rPr>
              <a:t>+2 = ・ ・ ・ = W</a:t>
            </a:r>
            <a:r>
              <a:rPr baseline="-25000" lang="en-US">
                <a:solidFill>
                  <a:srgbClr val="009900"/>
                </a:solidFill>
              </a:rPr>
              <a:t>S</a:t>
            </a:r>
            <a:r>
              <a:rPr i="1" lang="en-US"/>
              <a:t> </a:t>
            </a:r>
            <a:r>
              <a:rPr lang="en-US"/>
              <a:t>as a solution vector.</a:t>
            </a:r>
            <a:endParaRPr/>
          </a:p>
          <a:p>
            <a:pPr indent="-342900" lvl="0" marL="342900" rtl="0" algn="l">
              <a:spcBef>
                <a:spcPts val="640"/>
              </a:spcBef>
              <a:spcAft>
                <a:spcPts val="0"/>
              </a:spcAft>
              <a:buSzPts val="1920"/>
              <a:buChar char="■"/>
            </a:pPr>
            <a:r>
              <a:rPr lang="en-US"/>
              <a:t>See the text for detailed proofs.</a:t>
            </a:r>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686" name="Google Shape;686;p6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Hand-worked Example</a:t>
            </a:r>
            <a:endParaRPr b="1"/>
          </a:p>
        </p:txBody>
      </p:sp>
      <p:sp>
        <p:nvSpPr>
          <p:cNvPr id="687" name="Google Shape;687;p63"/>
          <p:cNvSpPr/>
          <p:nvPr/>
        </p:nvSpPr>
        <p:spPr>
          <a:xfrm>
            <a:off x="2057400" y="3606800"/>
            <a:ext cx="992188" cy="944563"/>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688" name="Google Shape;688;p63"/>
          <p:cNvCxnSpPr/>
          <p:nvPr/>
        </p:nvCxnSpPr>
        <p:spPr>
          <a:xfrm>
            <a:off x="3049588" y="4079875"/>
            <a:ext cx="1131887" cy="0"/>
          </a:xfrm>
          <a:prstGeom prst="straightConnector1">
            <a:avLst/>
          </a:prstGeom>
          <a:noFill/>
          <a:ln cap="flat" cmpd="sng" w="9525">
            <a:solidFill>
              <a:schemeClr val="dk1"/>
            </a:solidFill>
            <a:prstDash val="solid"/>
            <a:round/>
            <a:headEnd len="med" w="med" type="none"/>
            <a:tailEnd len="med" w="med" type="triangle"/>
          </a:ln>
        </p:spPr>
      </p:cxnSp>
      <p:cxnSp>
        <p:nvCxnSpPr>
          <p:cNvPr id="689" name="Google Shape;689;p63"/>
          <p:cNvCxnSpPr/>
          <p:nvPr/>
        </p:nvCxnSpPr>
        <p:spPr>
          <a:xfrm>
            <a:off x="2554288" y="2327275"/>
            <a:ext cx="0" cy="1279525"/>
          </a:xfrm>
          <a:prstGeom prst="straightConnector1">
            <a:avLst/>
          </a:prstGeom>
          <a:noFill/>
          <a:ln cap="flat" cmpd="sng" w="9525">
            <a:solidFill>
              <a:schemeClr val="dk1"/>
            </a:solidFill>
            <a:prstDash val="solid"/>
            <a:round/>
            <a:headEnd len="med" w="med" type="none"/>
            <a:tailEnd len="med" w="med" type="triangle"/>
          </a:ln>
        </p:spPr>
      </p:cxnSp>
      <p:cxnSp>
        <p:nvCxnSpPr>
          <p:cNvPr id="690" name="Google Shape;690;p63"/>
          <p:cNvCxnSpPr/>
          <p:nvPr/>
        </p:nvCxnSpPr>
        <p:spPr>
          <a:xfrm>
            <a:off x="712788" y="2732088"/>
            <a:ext cx="1416050" cy="1096962"/>
          </a:xfrm>
          <a:prstGeom prst="straightConnector1">
            <a:avLst/>
          </a:prstGeom>
          <a:noFill/>
          <a:ln cap="flat" cmpd="sng" w="9525">
            <a:solidFill>
              <a:schemeClr val="dk1"/>
            </a:solidFill>
            <a:prstDash val="solid"/>
            <a:round/>
            <a:headEnd len="med" w="med" type="none"/>
            <a:tailEnd len="med" w="med" type="triangle"/>
          </a:ln>
        </p:spPr>
      </p:cxnSp>
      <p:sp>
        <p:nvSpPr>
          <p:cNvPr id="691" name="Google Shape;691;p63"/>
          <p:cNvSpPr/>
          <p:nvPr/>
        </p:nvSpPr>
        <p:spPr>
          <a:xfrm>
            <a:off x="677863" y="4376738"/>
            <a:ext cx="1495425" cy="717550"/>
          </a:xfrm>
          <a:custGeom>
            <a:rect b="b" l="l" r="r" t="t"/>
            <a:pathLst>
              <a:path extrusionOk="0" h="482" w="958">
                <a:moveTo>
                  <a:pt x="0" y="482"/>
                </a:moveTo>
                <a:lnTo>
                  <a:pt x="958" y="0"/>
                </a:lnTo>
              </a:path>
            </a:pathLst>
          </a:custGeom>
          <a:noFill/>
          <a:ln cap="flat" cmpd="sng" w="9525">
            <a:solidFill>
              <a:schemeClr val="dk1"/>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92" name="Google Shape;692;p63"/>
          <p:cNvSpPr txBox="1"/>
          <p:nvPr/>
        </p:nvSpPr>
        <p:spPr>
          <a:xfrm>
            <a:off x="4222750" y="3897313"/>
            <a:ext cx="27781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S</a:t>
            </a:r>
            <a:endParaRPr/>
          </a:p>
        </p:txBody>
      </p:sp>
      <p:sp>
        <p:nvSpPr>
          <p:cNvPr id="693" name="Google Shape;693;p63"/>
          <p:cNvSpPr txBox="1"/>
          <p:nvPr/>
        </p:nvSpPr>
        <p:spPr>
          <a:xfrm>
            <a:off x="2355850" y="1989138"/>
            <a:ext cx="442913"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Verdana"/>
                <a:ea typeface="Verdana"/>
                <a:cs typeface="Verdana"/>
                <a:sym typeface="Verdana"/>
              </a:rPr>
              <a:t>+1</a:t>
            </a:r>
            <a:endParaRPr/>
          </a:p>
        </p:txBody>
      </p:sp>
      <p:sp>
        <p:nvSpPr>
          <p:cNvPr id="694" name="Google Shape;694;p63"/>
          <p:cNvSpPr txBox="1"/>
          <p:nvPr/>
        </p:nvSpPr>
        <p:spPr>
          <a:xfrm>
            <a:off x="2605088" y="2719388"/>
            <a:ext cx="42545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O</a:t>
            </a:r>
            <a:endParaRPr i="1" sz="1400">
              <a:solidFill>
                <a:schemeClr val="dk1"/>
              </a:solidFill>
              <a:latin typeface="Tahoma"/>
              <a:ea typeface="Tahoma"/>
              <a:cs typeface="Tahoma"/>
              <a:sym typeface="Tahoma"/>
            </a:endParaRPr>
          </a:p>
        </p:txBody>
      </p:sp>
      <p:sp>
        <p:nvSpPr>
          <p:cNvPr id="695" name="Google Shape;695;p63"/>
          <p:cNvSpPr txBox="1"/>
          <p:nvPr/>
        </p:nvSpPr>
        <p:spPr>
          <a:xfrm>
            <a:off x="1490663" y="3092450"/>
            <a:ext cx="406400" cy="303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1</a:t>
            </a:r>
            <a:endParaRPr/>
          </a:p>
        </p:txBody>
      </p:sp>
      <p:sp>
        <p:nvSpPr>
          <p:cNvPr id="696" name="Google Shape;696;p63"/>
          <p:cNvSpPr txBox="1"/>
          <p:nvPr/>
        </p:nvSpPr>
        <p:spPr>
          <a:xfrm>
            <a:off x="1136650" y="4349750"/>
            <a:ext cx="4064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2</a:t>
            </a:r>
            <a:endParaRPr/>
          </a:p>
        </p:txBody>
      </p:sp>
      <p:sp>
        <p:nvSpPr>
          <p:cNvPr id="697" name="Google Shape;697;p63"/>
          <p:cNvSpPr txBox="1"/>
          <p:nvPr/>
        </p:nvSpPr>
        <p:spPr>
          <a:xfrm>
            <a:off x="393700" y="2465388"/>
            <a:ext cx="37782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1</a:t>
            </a:r>
            <a:endParaRPr/>
          </a:p>
        </p:txBody>
      </p:sp>
      <p:sp>
        <p:nvSpPr>
          <p:cNvPr id="698" name="Google Shape;698;p63"/>
          <p:cNvSpPr txBox="1"/>
          <p:nvPr/>
        </p:nvSpPr>
        <p:spPr>
          <a:xfrm>
            <a:off x="323850" y="4959350"/>
            <a:ext cx="566738"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2</a:t>
            </a:r>
            <a:endParaRPr/>
          </a:p>
        </p:txBody>
      </p:sp>
      <p:sp>
        <p:nvSpPr>
          <p:cNvPr id="699" name="Google Shape;699;p63"/>
          <p:cNvSpPr txBox="1"/>
          <p:nvPr/>
        </p:nvSpPr>
        <p:spPr>
          <a:xfrm>
            <a:off x="971550" y="5373688"/>
            <a:ext cx="280828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hlink"/>
                </a:solidFill>
                <a:latin typeface="Comic Sans MS"/>
                <a:ea typeface="Comic Sans MS"/>
                <a:cs typeface="Comic Sans MS"/>
                <a:sym typeface="Comic Sans MS"/>
              </a:rPr>
              <a:t>Binary threshold neuron</a:t>
            </a:r>
            <a:endParaRPr/>
          </a:p>
        </p:txBody>
      </p:sp>
      <p:pic>
        <p:nvPicPr>
          <p:cNvPr id="700" name="Google Shape;700;p63"/>
          <p:cNvPicPr preferRelativeResize="0"/>
          <p:nvPr/>
        </p:nvPicPr>
        <p:blipFill rotWithShape="1">
          <a:blip r:embed="rId3">
            <a:alphaModFix/>
          </a:blip>
          <a:srcRect b="0" l="0" r="0" t="0"/>
          <a:stretch/>
        </p:blipFill>
        <p:spPr>
          <a:xfrm>
            <a:off x="4787900" y="2492375"/>
            <a:ext cx="3784600" cy="2622550"/>
          </a:xfrm>
          <a:prstGeom prst="rect">
            <a:avLst/>
          </a:prstGeom>
          <a:noFill/>
          <a:ln>
            <a:noFill/>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06" name="Google Shape;706;p6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Classroom Exercise(1/2)</a:t>
            </a:r>
            <a:endParaRPr/>
          </a:p>
        </p:txBody>
      </p:sp>
      <p:pic>
        <p:nvPicPr>
          <p:cNvPr id="707" name="Google Shape;707;p64"/>
          <p:cNvPicPr preferRelativeResize="0"/>
          <p:nvPr>
            <p:ph idx="1" type="body"/>
          </p:nvPr>
        </p:nvPicPr>
        <p:blipFill rotWithShape="1">
          <a:blip r:embed="rId3">
            <a:alphaModFix/>
          </a:blip>
          <a:srcRect b="0" l="0" r="0" t="0"/>
          <a:stretch/>
        </p:blipFill>
        <p:spPr>
          <a:xfrm>
            <a:off x="539750" y="1989138"/>
            <a:ext cx="8135938" cy="4619625"/>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13" name="Google Shape;713;p6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Classroom Exercise(2/2)</a:t>
            </a:r>
            <a:endParaRPr/>
          </a:p>
        </p:txBody>
      </p:sp>
      <p:pic>
        <p:nvPicPr>
          <p:cNvPr id="714" name="Google Shape;714;p65"/>
          <p:cNvPicPr preferRelativeResize="0"/>
          <p:nvPr>
            <p:ph idx="1" type="body"/>
          </p:nvPr>
        </p:nvPicPr>
        <p:blipFill rotWithShape="1">
          <a:blip r:embed="rId3">
            <a:alphaModFix/>
          </a:blip>
          <a:srcRect b="0" l="0" r="0" t="0"/>
          <a:stretch/>
        </p:blipFill>
        <p:spPr>
          <a:xfrm>
            <a:off x="1647825" y="2039938"/>
            <a:ext cx="6935788" cy="554037"/>
          </a:xfrm>
          <a:prstGeom prst="rect">
            <a:avLst/>
          </a:prstGeom>
          <a:noFill/>
          <a:ln>
            <a:noFill/>
          </a:ln>
        </p:spPr>
      </p:pic>
      <p:pic>
        <p:nvPicPr>
          <p:cNvPr id="715" name="Google Shape;715;p65"/>
          <p:cNvPicPr preferRelativeResize="0"/>
          <p:nvPr/>
        </p:nvPicPr>
        <p:blipFill rotWithShape="1">
          <a:blip r:embed="rId4">
            <a:alphaModFix/>
          </a:blip>
          <a:srcRect b="0" l="0" r="0" t="0"/>
          <a:stretch/>
        </p:blipFill>
        <p:spPr>
          <a:xfrm>
            <a:off x="1331913" y="2565400"/>
            <a:ext cx="7523162" cy="3848100"/>
          </a:xfrm>
          <a:prstGeom prst="rect">
            <a:avLst/>
          </a:prstGeom>
          <a:noFill/>
          <a:ln>
            <a:noFill/>
          </a:ln>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21" name="Google Shape;721;p6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MATLAB Simulation</a:t>
            </a:r>
            <a:endParaRPr/>
          </a:p>
        </p:txBody>
      </p:sp>
      <p:pic>
        <p:nvPicPr>
          <p:cNvPr id="722" name="Google Shape;722;p66"/>
          <p:cNvPicPr preferRelativeResize="0"/>
          <p:nvPr>
            <p:ph idx="1" type="body"/>
          </p:nvPr>
        </p:nvPicPr>
        <p:blipFill rotWithShape="1">
          <a:blip r:embed="rId3">
            <a:alphaModFix/>
          </a:blip>
          <a:srcRect b="0" l="0" r="0" t="0"/>
          <a:stretch/>
        </p:blipFill>
        <p:spPr>
          <a:xfrm>
            <a:off x="1995488" y="2019300"/>
            <a:ext cx="6122987" cy="4114800"/>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138" name="Google Shape;138;p2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Reflexive and Declarative Learning</a:t>
            </a:r>
            <a:endParaRPr/>
          </a:p>
        </p:txBody>
      </p:sp>
      <p:sp>
        <p:nvSpPr>
          <p:cNvPr id="139" name="Google Shape;139;p22"/>
          <p:cNvSpPr txBox="1"/>
          <p:nvPr>
            <p:ph idx="1" type="body"/>
          </p:nvPr>
        </p:nvSpPr>
        <p:spPr>
          <a:xfrm>
            <a:off x="611188" y="2060575"/>
            <a:ext cx="8532812" cy="460851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solidFill>
                  <a:srgbClr val="008000"/>
                </a:solidFill>
              </a:rPr>
              <a:t>Reflexive learning</a:t>
            </a:r>
            <a:r>
              <a:rPr i="1" lang="en-US"/>
              <a:t> </a:t>
            </a:r>
            <a:endParaRPr/>
          </a:p>
          <a:p>
            <a:pPr indent="-285750" lvl="1" marL="742950" rtl="0" algn="l">
              <a:spcBef>
                <a:spcPts val="560"/>
              </a:spcBef>
              <a:spcAft>
                <a:spcPts val="0"/>
              </a:spcAft>
              <a:buSzPts val="1540"/>
              <a:buChar char="■"/>
            </a:pPr>
            <a:r>
              <a:rPr lang="en-US"/>
              <a:t>repetitive learning is involved and recall does not involve any awareness or conscious evaluation.</a:t>
            </a:r>
            <a:endParaRPr/>
          </a:p>
          <a:p>
            <a:pPr indent="-342900" lvl="0" marL="342900" rtl="0" algn="l">
              <a:spcBef>
                <a:spcPts val="640"/>
              </a:spcBef>
              <a:spcAft>
                <a:spcPts val="0"/>
              </a:spcAft>
              <a:buSzPts val="1920"/>
              <a:buChar char="■"/>
            </a:pPr>
            <a:r>
              <a:rPr lang="en-US">
                <a:solidFill>
                  <a:srgbClr val="008000"/>
                </a:solidFill>
              </a:rPr>
              <a:t>Declarative learning</a:t>
            </a:r>
            <a:endParaRPr/>
          </a:p>
          <a:p>
            <a:pPr indent="-285750" lvl="1" marL="742950" rtl="0" algn="l">
              <a:spcBef>
                <a:spcPts val="560"/>
              </a:spcBef>
              <a:spcAft>
                <a:spcPts val="0"/>
              </a:spcAft>
              <a:buSzPts val="1540"/>
              <a:buChar char="■"/>
            </a:pPr>
            <a:r>
              <a:rPr lang="en-US"/>
              <a:t>established by a single trial or experience and involves conscious reflection and evaluation for its recall.</a:t>
            </a:r>
            <a:endParaRPr/>
          </a:p>
          <a:p>
            <a:pPr indent="-342900" lvl="0" marL="342900" rtl="0" algn="l">
              <a:spcBef>
                <a:spcPts val="640"/>
              </a:spcBef>
              <a:spcAft>
                <a:spcPts val="0"/>
              </a:spcAft>
              <a:buSzPts val="1920"/>
              <a:buChar char="■"/>
            </a:pPr>
            <a:r>
              <a:rPr lang="en-US">
                <a:solidFill>
                  <a:srgbClr val="0000FF"/>
                </a:solidFill>
              </a:rPr>
              <a:t>Constant repitition of declarative knowledge often manifest itself in reflexive form.</a:t>
            </a:r>
            <a:r>
              <a:rPr lang="en-US"/>
              <a:t> </a:t>
            </a:r>
            <a:endParaRP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28" name="Google Shape;728;p6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Perceptron Learning and Non-separable Sets</a:t>
            </a:r>
            <a:endParaRPr/>
          </a:p>
        </p:txBody>
      </p:sp>
      <p:sp>
        <p:nvSpPr>
          <p:cNvPr id="729" name="Google Shape;729;p67"/>
          <p:cNvSpPr txBox="1"/>
          <p:nvPr>
            <p:ph idx="1" type="body"/>
          </p:nvPr>
        </p:nvSpPr>
        <p:spPr>
          <a:xfrm>
            <a:off x="323850" y="2060575"/>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solidFill>
                  <a:srgbClr val="008000"/>
                </a:solidFill>
              </a:rPr>
              <a:t>Theorem</a:t>
            </a:r>
            <a:r>
              <a:rPr lang="en-US"/>
              <a:t>:</a:t>
            </a:r>
            <a:endParaRPr/>
          </a:p>
          <a:p>
            <a:pPr indent="-285750" lvl="1" marL="742950" rtl="0" algn="l">
              <a:spcBef>
                <a:spcPts val="560"/>
              </a:spcBef>
              <a:spcAft>
                <a:spcPts val="0"/>
              </a:spcAft>
              <a:buSzPts val="1540"/>
              <a:buChar char="■"/>
            </a:pPr>
            <a:r>
              <a:rPr lang="en-US">
                <a:solidFill>
                  <a:schemeClr val="folHlink"/>
                </a:solidFill>
              </a:rPr>
              <a:t>Given a finite set of training patterns </a:t>
            </a:r>
            <a:r>
              <a:rPr lang="en-US">
                <a:solidFill>
                  <a:srgbClr val="009900"/>
                </a:solidFill>
              </a:rPr>
              <a:t>X</a:t>
            </a:r>
            <a:r>
              <a:rPr lang="en-US">
                <a:solidFill>
                  <a:schemeClr val="folHlink"/>
                </a:solidFill>
              </a:rPr>
              <a:t>, there exists a number </a:t>
            </a:r>
            <a:r>
              <a:rPr lang="en-US">
                <a:solidFill>
                  <a:srgbClr val="009900"/>
                </a:solidFill>
              </a:rPr>
              <a:t>M</a:t>
            </a:r>
            <a:r>
              <a:rPr i="1" lang="en-US">
                <a:solidFill>
                  <a:schemeClr val="folHlink"/>
                </a:solidFill>
              </a:rPr>
              <a:t> </a:t>
            </a:r>
            <a:r>
              <a:rPr lang="en-US">
                <a:solidFill>
                  <a:schemeClr val="folHlink"/>
                </a:solidFill>
              </a:rPr>
              <a:t>such that if we run the Perceptron learning algorithm beginning with any initial set of weights,</a:t>
            </a:r>
            <a:r>
              <a:rPr lang="en-US">
                <a:solidFill>
                  <a:srgbClr val="009900"/>
                </a:solidFill>
              </a:rPr>
              <a:t>W</a:t>
            </a:r>
            <a:r>
              <a:rPr baseline="-25000" lang="en-US">
                <a:solidFill>
                  <a:srgbClr val="009900"/>
                </a:solidFill>
              </a:rPr>
              <a:t>1</a:t>
            </a:r>
            <a:r>
              <a:rPr lang="en-US">
                <a:solidFill>
                  <a:schemeClr val="folHlink"/>
                </a:solidFill>
              </a:rPr>
              <a:t>, then any weight vector </a:t>
            </a:r>
            <a:r>
              <a:rPr lang="en-US">
                <a:solidFill>
                  <a:srgbClr val="009900"/>
                </a:solidFill>
              </a:rPr>
              <a:t>W</a:t>
            </a:r>
            <a:r>
              <a:rPr baseline="-25000" lang="en-US">
                <a:solidFill>
                  <a:srgbClr val="009900"/>
                </a:solidFill>
              </a:rPr>
              <a:t>k</a:t>
            </a:r>
            <a:r>
              <a:rPr i="1" lang="en-US">
                <a:solidFill>
                  <a:schemeClr val="folHlink"/>
                </a:solidFill>
              </a:rPr>
              <a:t> </a:t>
            </a:r>
            <a:r>
              <a:rPr lang="en-US">
                <a:solidFill>
                  <a:schemeClr val="folHlink"/>
                </a:solidFill>
              </a:rPr>
              <a:t>produced in the course of the algorithm will satisfy</a:t>
            </a:r>
            <a:r>
              <a:rPr lang="en-US">
                <a:solidFill>
                  <a:srgbClr val="009900"/>
                </a:solidFill>
              </a:rPr>
              <a:t>W</a:t>
            </a:r>
            <a:r>
              <a:rPr baseline="-25000" lang="en-US">
                <a:solidFill>
                  <a:srgbClr val="009900"/>
                </a:solidFill>
              </a:rPr>
              <a:t>k</a:t>
            </a:r>
            <a:r>
              <a:rPr lang="en-US">
                <a:solidFill>
                  <a:srgbClr val="009900"/>
                </a:solidFill>
              </a:rPr>
              <a:t> ≤ W</a:t>
            </a:r>
            <a:r>
              <a:rPr baseline="-25000" lang="en-US">
                <a:solidFill>
                  <a:srgbClr val="009900"/>
                </a:solidFill>
              </a:rPr>
              <a:t>1</a:t>
            </a:r>
            <a:r>
              <a:rPr lang="en-US">
                <a:solidFill>
                  <a:srgbClr val="009900"/>
                </a:solidFill>
              </a:rPr>
              <a:t> +M</a:t>
            </a:r>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35" name="Google Shape;735;p6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Two Corollaries(1/2)</a:t>
            </a:r>
            <a:endParaRPr/>
          </a:p>
        </p:txBody>
      </p:sp>
      <p:sp>
        <p:nvSpPr>
          <p:cNvPr id="736" name="Google Shape;736;p68"/>
          <p:cNvSpPr txBox="1"/>
          <p:nvPr>
            <p:ph idx="1" type="body"/>
          </p:nvPr>
        </p:nvSpPr>
        <p:spPr>
          <a:xfrm>
            <a:off x="250825" y="1989138"/>
            <a:ext cx="8569325"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solidFill>
                  <a:schemeClr val="folHlink"/>
                </a:solidFill>
              </a:rPr>
              <a:t>If, in a finite set of training patterns </a:t>
            </a:r>
            <a:r>
              <a:rPr lang="en-US">
                <a:solidFill>
                  <a:srgbClr val="009900"/>
                </a:solidFill>
              </a:rPr>
              <a:t>X</a:t>
            </a:r>
            <a:r>
              <a:rPr lang="en-US">
                <a:solidFill>
                  <a:schemeClr val="folHlink"/>
                </a:solidFill>
              </a:rPr>
              <a:t>, each pattern </a:t>
            </a:r>
            <a:r>
              <a:rPr lang="en-US">
                <a:solidFill>
                  <a:srgbClr val="009900"/>
                </a:solidFill>
              </a:rPr>
              <a:t>X</a:t>
            </a:r>
            <a:r>
              <a:rPr baseline="-25000" lang="en-US">
                <a:solidFill>
                  <a:srgbClr val="009900"/>
                </a:solidFill>
              </a:rPr>
              <a:t>k</a:t>
            </a:r>
            <a:r>
              <a:rPr i="1" lang="en-US">
                <a:solidFill>
                  <a:srgbClr val="009900"/>
                </a:solidFill>
              </a:rPr>
              <a:t> </a:t>
            </a:r>
            <a:r>
              <a:rPr lang="en-US">
                <a:solidFill>
                  <a:schemeClr val="folHlink"/>
                </a:solidFill>
              </a:rPr>
              <a:t>has integer (or rational) components </a:t>
            </a:r>
            <a:r>
              <a:rPr lang="en-US">
                <a:solidFill>
                  <a:srgbClr val="009900"/>
                </a:solidFill>
              </a:rPr>
              <a:t>x</a:t>
            </a:r>
            <a:r>
              <a:rPr baseline="-25000" lang="en-US">
                <a:solidFill>
                  <a:srgbClr val="009900"/>
                </a:solidFill>
              </a:rPr>
              <a:t>i</a:t>
            </a:r>
            <a:r>
              <a:rPr baseline="30000" lang="en-US">
                <a:solidFill>
                  <a:srgbClr val="009900"/>
                </a:solidFill>
              </a:rPr>
              <a:t>k</a:t>
            </a:r>
            <a:r>
              <a:rPr lang="en-US">
                <a:solidFill>
                  <a:schemeClr val="folHlink"/>
                </a:solidFill>
              </a:rPr>
              <a:t>, then the Perceptron learning algorithm will visit a finite set of distinct weight vectors </a:t>
            </a:r>
            <a:r>
              <a:rPr lang="en-US">
                <a:solidFill>
                  <a:srgbClr val="009900"/>
                </a:solidFill>
              </a:rPr>
              <a:t>W</a:t>
            </a:r>
            <a:r>
              <a:rPr baseline="-25000" lang="en-US">
                <a:solidFill>
                  <a:srgbClr val="009900"/>
                </a:solidFill>
              </a:rPr>
              <a:t>k</a:t>
            </a:r>
            <a:r>
              <a:rPr lang="en-US">
                <a:solidFill>
                  <a:schemeClr val="folHlink"/>
                </a:solidFill>
              </a:rPr>
              <a:t>.</a:t>
            </a:r>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42" name="Google Shape;742;p6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Two Corollaries(2/2)</a:t>
            </a:r>
            <a:endParaRPr/>
          </a:p>
        </p:txBody>
      </p:sp>
      <p:sp>
        <p:nvSpPr>
          <p:cNvPr id="743" name="Google Shape;743;p69"/>
          <p:cNvSpPr txBox="1"/>
          <p:nvPr>
            <p:ph idx="1" type="body"/>
          </p:nvPr>
        </p:nvSpPr>
        <p:spPr>
          <a:xfrm>
            <a:off x="250825" y="1989138"/>
            <a:ext cx="8569325"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For a finite set of training patterns </a:t>
            </a:r>
            <a:r>
              <a:rPr lang="en-US">
                <a:solidFill>
                  <a:srgbClr val="009900"/>
                </a:solidFill>
              </a:rPr>
              <a:t>X</a:t>
            </a:r>
            <a:r>
              <a:rPr lang="en-US"/>
              <a:t>, with individual patterns </a:t>
            </a:r>
            <a:r>
              <a:rPr lang="en-US">
                <a:solidFill>
                  <a:srgbClr val="009900"/>
                </a:solidFill>
              </a:rPr>
              <a:t>X</a:t>
            </a:r>
            <a:r>
              <a:rPr baseline="-25000" lang="en-US">
                <a:solidFill>
                  <a:srgbClr val="009900"/>
                </a:solidFill>
              </a:rPr>
              <a:t>k</a:t>
            </a:r>
            <a:r>
              <a:rPr i="1" lang="en-US"/>
              <a:t> </a:t>
            </a:r>
            <a:r>
              <a:rPr lang="en-US"/>
              <a:t>having integer (or rational) components </a:t>
            </a:r>
            <a:r>
              <a:rPr lang="en-US">
                <a:solidFill>
                  <a:srgbClr val="009900"/>
                </a:solidFill>
              </a:rPr>
              <a:t>x</a:t>
            </a:r>
            <a:r>
              <a:rPr baseline="-25000" lang="en-US">
                <a:solidFill>
                  <a:srgbClr val="009900"/>
                </a:solidFill>
              </a:rPr>
              <a:t>i</a:t>
            </a:r>
            <a:r>
              <a:rPr baseline="30000" lang="en-US">
                <a:solidFill>
                  <a:srgbClr val="009900"/>
                </a:solidFill>
              </a:rPr>
              <a:t>k</a:t>
            </a:r>
            <a:r>
              <a:rPr lang="en-US">
                <a:solidFill>
                  <a:srgbClr val="009900"/>
                </a:solidFill>
              </a:rPr>
              <a:t> </a:t>
            </a:r>
            <a:r>
              <a:rPr lang="en-US"/>
              <a:t>the Perceptron learning algorithm will, in finite time, produce a weight vector that correctly classifies all training patterns iff </a:t>
            </a:r>
            <a:r>
              <a:rPr lang="en-US">
                <a:solidFill>
                  <a:srgbClr val="009900"/>
                </a:solidFill>
              </a:rPr>
              <a:t>X</a:t>
            </a:r>
            <a:r>
              <a:rPr lang="en-US"/>
              <a:t> is linearly separable, or leave and re-visit a specific weight vector iff </a:t>
            </a:r>
            <a:r>
              <a:rPr lang="en-US">
                <a:solidFill>
                  <a:srgbClr val="009900"/>
                </a:solidFill>
              </a:rPr>
              <a:t>X </a:t>
            </a:r>
            <a:r>
              <a:rPr lang="en-US"/>
              <a:t>is linearly non-separable.</a:t>
            </a:r>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49" name="Google Shape;749;p7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Handling Linearly Non-separable Sets: The </a:t>
            </a:r>
            <a:r>
              <a:rPr lang="en-US">
                <a:solidFill>
                  <a:srgbClr val="008000"/>
                </a:solidFill>
              </a:rPr>
              <a:t>Pocket Algorithm(1/2)</a:t>
            </a:r>
            <a:endParaRPr/>
          </a:p>
        </p:txBody>
      </p:sp>
      <p:sp>
        <p:nvSpPr>
          <p:cNvPr id="750" name="Google Shape;750;p70"/>
          <p:cNvSpPr txBox="1"/>
          <p:nvPr>
            <p:ph idx="1" type="body"/>
          </p:nvPr>
        </p:nvSpPr>
        <p:spPr>
          <a:xfrm>
            <a:off x="250825" y="2060575"/>
            <a:ext cx="864235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solidFill>
                  <a:srgbClr val="0000FF"/>
                </a:solidFill>
              </a:rPr>
              <a:t>Philosophy</a:t>
            </a:r>
            <a:r>
              <a:rPr lang="en-US"/>
              <a:t>: Incorporate positive reinforcement in a way to reward weights that yield a low error solution. </a:t>
            </a:r>
            <a:endParaRPr/>
          </a:p>
          <a:p>
            <a:pPr indent="-342900" lvl="0" marL="342900" rtl="0" algn="l">
              <a:lnSpc>
                <a:spcPct val="90000"/>
              </a:lnSpc>
              <a:spcBef>
                <a:spcPts val="640"/>
              </a:spcBef>
              <a:spcAft>
                <a:spcPts val="0"/>
              </a:spcAft>
              <a:buSzPts val="1920"/>
              <a:buChar char="■"/>
            </a:pPr>
            <a:r>
              <a:rPr lang="en-US"/>
              <a:t>Pocket algorithm works by remembering the weight vector that yields the largest number of correct classifications on a consecutive run. </a:t>
            </a:r>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56" name="Google Shape;756;p7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Handling Linearly Non-separable Sets: The </a:t>
            </a:r>
            <a:r>
              <a:rPr lang="en-US">
                <a:solidFill>
                  <a:srgbClr val="008000"/>
                </a:solidFill>
              </a:rPr>
              <a:t>Pocket Algorithm(2/2)</a:t>
            </a:r>
            <a:endParaRPr/>
          </a:p>
        </p:txBody>
      </p:sp>
      <p:sp>
        <p:nvSpPr>
          <p:cNvPr id="757" name="Google Shape;757;p71"/>
          <p:cNvSpPr txBox="1"/>
          <p:nvPr>
            <p:ph idx="1" type="body"/>
          </p:nvPr>
        </p:nvSpPr>
        <p:spPr>
          <a:xfrm>
            <a:off x="250825" y="2060575"/>
            <a:ext cx="864235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This weight vector is kept in the “pocket”, and we denote it as </a:t>
            </a:r>
            <a:r>
              <a:rPr lang="en-US">
                <a:solidFill>
                  <a:srgbClr val="009900"/>
                </a:solidFill>
              </a:rPr>
              <a:t>W</a:t>
            </a:r>
            <a:r>
              <a:rPr baseline="-25000" lang="en-US">
                <a:solidFill>
                  <a:srgbClr val="009900"/>
                </a:solidFill>
              </a:rPr>
              <a:t>pocket</a:t>
            </a:r>
            <a:r>
              <a:rPr lang="en-US"/>
              <a:t> . </a:t>
            </a:r>
            <a:endParaRPr/>
          </a:p>
          <a:p>
            <a:pPr indent="-342900" lvl="0" marL="342900" rtl="0" algn="l">
              <a:lnSpc>
                <a:spcPct val="90000"/>
              </a:lnSpc>
              <a:spcBef>
                <a:spcPts val="640"/>
              </a:spcBef>
              <a:spcAft>
                <a:spcPts val="0"/>
              </a:spcAft>
              <a:buSzPts val="1920"/>
              <a:buChar char="■"/>
            </a:pPr>
            <a:r>
              <a:rPr lang="en-US"/>
              <a:t>While updating the weights in accordance with Perceptron learning, if a weight vector is discovered that has a longer run of consecutively correct classifications than the one in the pocket, it replaces the weight vector in the pocket.</a:t>
            </a:r>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63" name="Google Shape;763;p7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solidFill>
                  <a:srgbClr val="008000"/>
                </a:solidFill>
              </a:rPr>
              <a:t>Pocket Algorithm:</a:t>
            </a:r>
            <a:br>
              <a:rPr lang="en-US" sz="4000">
                <a:solidFill>
                  <a:srgbClr val="008000"/>
                </a:solidFill>
              </a:rPr>
            </a:br>
            <a:r>
              <a:rPr lang="en-US" sz="4000">
                <a:solidFill>
                  <a:srgbClr val="008000"/>
                </a:solidFill>
              </a:rPr>
              <a:t>Operational Summary(1/2)</a:t>
            </a:r>
            <a:endParaRPr/>
          </a:p>
        </p:txBody>
      </p:sp>
      <p:pic>
        <p:nvPicPr>
          <p:cNvPr id="764" name="Google Shape;764;p72"/>
          <p:cNvPicPr preferRelativeResize="0"/>
          <p:nvPr>
            <p:ph idx="1" type="body"/>
          </p:nvPr>
        </p:nvPicPr>
        <p:blipFill rotWithShape="1">
          <a:blip r:embed="rId3">
            <a:alphaModFix/>
          </a:blip>
          <a:srcRect b="66499" l="0" r="0" t="0"/>
          <a:stretch/>
        </p:blipFill>
        <p:spPr>
          <a:xfrm>
            <a:off x="755650" y="2133600"/>
            <a:ext cx="7632700" cy="2717800"/>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70" name="Google Shape;770;p7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solidFill>
                  <a:srgbClr val="008000"/>
                </a:solidFill>
              </a:rPr>
              <a:t>Pocket Algorithm:</a:t>
            </a:r>
            <a:br>
              <a:rPr lang="en-US" sz="4000">
                <a:solidFill>
                  <a:srgbClr val="008000"/>
                </a:solidFill>
              </a:rPr>
            </a:br>
            <a:r>
              <a:rPr lang="en-US" sz="4000">
                <a:solidFill>
                  <a:srgbClr val="008000"/>
                </a:solidFill>
              </a:rPr>
              <a:t>Operational Summary(2/2)</a:t>
            </a:r>
            <a:endParaRPr/>
          </a:p>
        </p:txBody>
      </p:sp>
      <p:pic>
        <p:nvPicPr>
          <p:cNvPr id="771" name="Google Shape;771;p73"/>
          <p:cNvPicPr preferRelativeResize="0"/>
          <p:nvPr>
            <p:ph idx="1" type="body"/>
          </p:nvPr>
        </p:nvPicPr>
        <p:blipFill rotWithShape="1">
          <a:blip r:embed="rId3">
            <a:alphaModFix/>
          </a:blip>
          <a:srcRect b="0" l="0" r="0" t="30478"/>
          <a:stretch/>
        </p:blipFill>
        <p:spPr>
          <a:xfrm>
            <a:off x="1331913" y="1803400"/>
            <a:ext cx="6840537" cy="5054600"/>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77" name="Google Shape;777;p7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Pocket Convergence Theorem</a:t>
            </a:r>
            <a:endParaRPr/>
          </a:p>
        </p:txBody>
      </p:sp>
      <p:sp>
        <p:nvSpPr>
          <p:cNvPr id="778" name="Google Shape;778;p74"/>
          <p:cNvSpPr txBox="1"/>
          <p:nvPr>
            <p:ph idx="1" type="body"/>
          </p:nvPr>
        </p:nvSpPr>
        <p:spPr>
          <a:xfrm>
            <a:off x="1182688" y="2017713"/>
            <a:ext cx="7667625"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SzPts val="1920"/>
              <a:buChar char="■"/>
            </a:pPr>
            <a:r>
              <a:rPr lang="en-US"/>
              <a:t>Given a finite set of training examples, </a:t>
            </a:r>
            <a:r>
              <a:rPr lang="en-US">
                <a:solidFill>
                  <a:srgbClr val="009900"/>
                </a:solidFill>
              </a:rPr>
              <a:t>X</a:t>
            </a:r>
            <a:r>
              <a:rPr lang="en-US"/>
              <a:t>, and a probability</a:t>
            </a:r>
            <a:r>
              <a:rPr lang="en-US">
                <a:solidFill>
                  <a:srgbClr val="009900"/>
                </a:solidFill>
              </a:rPr>
              <a:t>p</a:t>
            </a:r>
            <a:r>
              <a:rPr lang="en-US"/>
              <a:t> </a:t>
            </a:r>
            <a:r>
              <a:rPr lang="en-US">
                <a:solidFill>
                  <a:srgbClr val="009900"/>
                </a:solidFill>
              </a:rPr>
              <a:t>&lt; 1</a:t>
            </a:r>
            <a:r>
              <a:rPr lang="en-US"/>
              <a:t>, there exists an integer </a:t>
            </a:r>
            <a:r>
              <a:rPr lang="en-US">
                <a:solidFill>
                  <a:srgbClr val="009900"/>
                </a:solidFill>
              </a:rPr>
              <a:t>k</a:t>
            </a:r>
            <a:r>
              <a:rPr baseline="-25000" lang="en-US">
                <a:solidFill>
                  <a:srgbClr val="009900"/>
                </a:solidFill>
              </a:rPr>
              <a:t>0</a:t>
            </a:r>
            <a:r>
              <a:rPr lang="en-US">
                <a:solidFill>
                  <a:srgbClr val="009900"/>
                </a:solidFill>
              </a:rPr>
              <a:t> </a:t>
            </a:r>
            <a:r>
              <a:rPr lang="en-US"/>
              <a:t>such that after any </a:t>
            </a:r>
            <a:r>
              <a:rPr lang="en-US">
                <a:solidFill>
                  <a:srgbClr val="009900"/>
                </a:solidFill>
              </a:rPr>
              <a:t>k &gt; k</a:t>
            </a:r>
            <a:r>
              <a:rPr baseline="-25000" lang="en-US">
                <a:solidFill>
                  <a:srgbClr val="009900"/>
                </a:solidFill>
              </a:rPr>
              <a:t>0</a:t>
            </a:r>
            <a:r>
              <a:rPr baseline="-25000" lang="en-US"/>
              <a:t> </a:t>
            </a:r>
            <a:r>
              <a:rPr lang="en-US"/>
              <a:t>iterations of the pocket algorithm, the probability that the pocket weight vector</a:t>
            </a:r>
            <a:r>
              <a:rPr lang="en-US">
                <a:solidFill>
                  <a:srgbClr val="009900"/>
                </a:solidFill>
              </a:rPr>
              <a:t>W</a:t>
            </a:r>
            <a:r>
              <a:rPr baseline="-25000" lang="en-US">
                <a:solidFill>
                  <a:srgbClr val="009900"/>
                </a:solidFill>
              </a:rPr>
              <a:t>pocket</a:t>
            </a:r>
            <a:r>
              <a:rPr lang="en-US">
                <a:solidFill>
                  <a:srgbClr val="009900"/>
                </a:solidFill>
              </a:rPr>
              <a:t> </a:t>
            </a:r>
            <a:r>
              <a:rPr lang="en-US"/>
              <a:t>is optimal exceeds </a:t>
            </a:r>
            <a:r>
              <a:rPr lang="en-US">
                <a:solidFill>
                  <a:srgbClr val="009900"/>
                </a:solidFill>
              </a:rPr>
              <a:t>p</a:t>
            </a:r>
            <a:r>
              <a:rPr lang="en-US"/>
              <a:t>.</a:t>
            </a:r>
            <a:endParaRPr/>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7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784" name="Google Shape;784;p7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Linear Neurons and Linear Error</a:t>
            </a:r>
            <a:endParaRPr b="1"/>
          </a:p>
        </p:txBody>
      </p:sp>
      <p:sp>
        <p:nvSpPr>
          <p:cNvPr id="785" name="Google Shape;785;p75"/>
          <p:cNvSpPr txBox="1"/>
          <p:nvPr>
            <p:ph idx="1" type="body"/>
          </p:nvPr>
        </p:nvSpPr>
        <p:spPr>
          <a:xfrm>
            <a:off x="539750" y="1989138"/>
            <a:ext cx="8280400" cy="486886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Consider a training set of the form </a:t>
            </a:r>
            <a:r>
              <a:rPr lang="en-US">
                <a:solidFill>
                  <a:srgbClr val="009900"/>
                </a:solidFill>
              </a:rPr>
              <a:t>T = {X</a:t>
            </a:r>
            <a:r>
              <a:rPr baseline="-25000" lang="en-US">
                <a:solidFill>
                  <a:srgbClr val="009900"/>
                </a:solidFill>
              </a:rPr>
              <a:t>k</a:t>
            </a:r>
            <a:r>
              <a:rPr lang="en-US">
                <a:solidFill>
                  <a:srgbClr val="009900"/>
                </a:solidFill>
              </a:rPr>
              <a:t>, d</a:t>
            </a:r>
            <a:r>
              <a:rPr baseline="-25000" lang="en-US">
                <a:solidFill>
                  <a:srgbClr val="009900"/>
                </a:solidFill>
              </a:rPr>
              <a:t>k</a:t>
            </a:r>
            <a:r>
              <a:rPr lang="en-US">
                <a:solidFill>
                  <a:srgbClr val="009900"/>
                </a:solidFill>
              </a:rPr>
              <a:t>}, X</a:t>
            </a:r>
            <a:r>
              <a:rPr baseline="-25000" lang="en-US">
                <a:solidFill>
                  <a:srgbClr val="009900"/>
                </a:solidFill>
              </a:rPr>
              <a:t>k </a:t>
            </a:r>
            <a:r>
              <a:rPr lang="en-US">
                <a:solidFill>
                  <a:srgbClr val="009900"/>
                </a:solidFill>
              </a:rPr>
              <a:t>∈ R</a:t>
            </a:r>
            <a:r>
              <a:rPr baseline="30000" lang="en-US">
                <a:solidFill>
                  <a:srgbClr val="009900"/>
                </a:solidFill>
              </a:rPr>
              <a:t>n+1</a:t>
            </a:r>
            <a:r>
              <a:rPr lang="en-US">
                <a:solidFill>
                  <a:srgbClr val="009900"/>
                </a:solidFill>
              </a:rPr>
              <a:t>, d</a:t>
            </a:r>
            <a:r>
              <a:rPr baseline="-25000" lang="en-US">
                <a:solidFill>
                  <a:srgbClr val="009900"/>
                </a:solidFill>
              </a:rPr>
              <a:t>k</a:t>
            </a:r>
            <a:r>
              <a:rPr lang="en-US">
                <a:solidFill>
                  <a:srgbClr val="009900"/>
                </a:solidFill>
              </a:rPr>
              <a:t> ∈ R</a:t>
            </a:r>
            <a:r>
              <a:rPr lang="en-US"/>
              <a:t>. </a:t>
            </a:r>
            <a:endParaRPr/>
          </a:p>
          <a:p>
            <a:pPr indent="-342900" lvl="0" marL="342900" rtl="0" algn="l">
              <a:spcBef>
                <a:spcPts val="640"/>
              </a:spcBef>
              <a:spcAft>
                <a:spcPts val="0"/>
              </a:spcAft>
              <a:buSzPts val="1920"/>
              <a:buChar char="■"/>
            </a:pPr>
            <a:r>
              <a:rPr lang="en-US"/>
              <a:t>To allow the desired output to vary smoothly or continuously over some interval consider a  linear signal function: </a:t>
            </a:r>
            <a:r>
              <a:rPr lang="en-US">
                <a:solidFill>
                  <a:srgbClr val="009900"/>
                </a:solidFill>
              </a:rPr>
              <a:t>s</a:t>
            </a:r>
            <a:r>
              <a:rPr baseline="-25000" lang="en-US">
                <a:solidFill>
                  <a:srgbClr val="009900"/>
                </a:solidFill>
              </a:rPr>
              <a:t>k</a:t>
            </a:r>
            <a:r>
              <a:rPr lang="en-US">
                <a:solidFill>
                  <a:srgbClr val="009900"/>
                </a:solidFill>
              </a:rPr>
              <a:t> = y</a:t>
            </a:r>
            <a:r>
              <a:rPr baseline="-25000" lang="en-US">
                <a:solidFill>
                  <a:srgbClr val="009900"/>
                </a:solidFill>
              </a:rPr>
              <a:t>k</a:t>
            </a:r>
            <a:r>
              <a:rPr lang="en-US">
                <a:solidFill>
                  <a:srgbClr val="009900"/>
                </a:solidFill>
              </a:rPr>
              <a:t> = X</a:t>
            </a:r>
            <a:r>
              <a:rPr baseline="-25000" lang="en-US">
                <a:solidFill>
                  <a:srgbClr val="009900"/>
                </a:solidFill>
              </a:rPr>
              <a:t>k</a:t>
            </a:r>
            <a:r>
              <a:rPr baseline="30000" lang="en-US">
                <a:solidFill>
                  <a:srgbClr val="009900"/>
                </a:solidFill>
              </a:rPr>
              <a:t>T</a:t>
            </a:r>
            <a:r>
              <a:rPr lang="en-US">
                <a:solidFill>
                  <a:srgbClr val="009900"/>
                </a:solidFill>
              </a:rPr>
              <a:t>W</a:t>
            </a:r>
            <a:r>
              <a:rPr baseline="-25000" lang="en-US">
                <a:solidFill>
                  <a:srgbClr val="009900"/>
                </a:solidFill>
              </a:rPr>
              <a:t>k</a:t>
            </a:r>
            <a:endParaRPr/>
          </a:p>
          <a:p>
            <a:pPr indent="-342900" lvl="0" marL="342900" rtl="0" algn="l">
              <a:spcBef>
                <a:spcPts val="640"/>
              </a:spcBef>
              <a:spcAft>
                <a:spcPts val="0"/>
              </a:spcAft>
              <a:buSzPts val="1920"/>
              <a:buChar char="■"/>
            </a:pPr>
            <a:r>
              <a:rPr lang="en-US"/>
              <a:t>The linear error </a:t>
            </a:r>
            <a:r>
              <a:rPr lang="en-US">
                <a:solidFill>
                  <a:srgbClr val="009900"/>
                </a:solidFill>
              </a:rPr>
              <a:t>e</a:t>
            </a:r>
            <a:r>
              <a:rPr baseline="-25000" lang="en-US">
                <a:solidFill>
                  <a:srgbClr val="009900"/>
                </a:solidFill>
              </a:rPr>
              <a:t>k</a:t>
            </a:r>
            <a:r>
              <a:rPr i="1" lang="en-US"/>
              <a:t> </a:t>
            </a:r>
            <a:r>
              <a:rPr lang="en-US"/>
              <a:t>due to a presented training pair </a:t>
            </a:r>
            <a:r>
              <a:rPr lang="en-US">
                <a:solidFill>
                  <a:srgbClr val="009900"/>
                </a:solidFill>
              </a:rPr>
              <a:t>(X</a:t>
            </a:r>
            <a:r>
              <a:rPr baseline="-25000" lang="en-US">
                <a:solidFill>
                  <a:srgbClr val="009900"/>
                </a:solidFill>
              </a:rPr>
              <a:t>k</a:t>
            </a:r>
            <a:r>
              <a:rPr lang="en-US">
                <a:solidFill>
                  <a:srgbClr val="009900"/>
                </a:solidFill>
              </a:rPr>
              <a:t>, d</a:t>
            </a:r>
            <a:r>
              <a:rPr baseline="-25000" lang="en-US">
                <a:solidFill>
                  <a:srgbClr val="009900"/>
                </a:solidFill>
              </a:rPr>
              <a:t>k</a:t>
            </a:r>
            <a:r>
              <a:rPr lang="en-US">
                <a:solidFill>
                  <a:srgbClr val="009900"/>
                </a:solidFill>
              </a:rPr>
              <a:t>)</a:t>
            </a:r>
            <a:r>
              <a:rPr lang="en-US"/>
              <a:t>, is the difference between the desired output </a:t>
            </a:r>
            <a:r>
              <a:rPr i="1" lang="en-US"/>
              <a:t>d</a:t>
            </a:r>
            <a:r>
              <a:rPr baseline="-25000" i="1" lang="en-US"/>
              <a:t>k</a:t>
            </a:r>
            <a:r>
              <a:rPr i="1" lang="en-US"/>
              <a:t> </a:t>
            </a:r>
            <a:r>
              <a:rPr lang="en-US"/>
              <a:t>andthe neuronal signal </a:t>
            </a:r>
            <a:r>
              <a:rPr lang="en-US">
                <a:solidFill>
                  <a:srgbClr val="009900"/>
                </a:solidFill>
              </a:rPr>
              <a:t>s</a:t>
            </a:r>
            <a:r>
              <a:rPr baseline="-25000" lang="en-US">
                <a:solidFill>
                  <a:srgbClr val="009900"/>
                </a:solidFill>
              </a:rPr>
              <a:t>k</a:t>
            </a:r>
            <a:r>
              <a:rPr lang="en-US"/>
              <a:t>:     </a:t>
            </a:r>
            <a:r>
              <a:rPr lang="en-US">
                <a:solidFill>
                  <a:srgbClr val="009900"/>
                </a:solidFill>
              </a:rPr>
              <a:t>e</a:t>
            </a:r>
            <a:r>
              <a:rPr baseline="-25000" lang="en-US">
                <a:solidFill>
                  <a:srgbClr val="009900"/>
                </a:solidFill>
              </a:rPr>
              <a:t>k</a:t>
            </a:r>
            <a:r>
              <a:rPr lang="en-US">
                <a:solidFill>
                  <a:srgbClr val="009900"/>
                </a:solidFill>
              </a:rPr>
              <a:t> = d</a:t>
            </a:r>
            <a:r>
              <a:rPr baseline="-25000" lang="en-US">
                <a:solidFill>
                  <a:srgbClr val="009900"/>
                </a:solidFill>
              </a:rPr>
              <a:t>k</a:t>
            </a:r>
            <a:r>
              <a:rPr lang="en-US">
                <a:solidFill>
                  <a:srgbClr val="009900"/>
                </a:solidFill>
              </a:rPr>
              <a:t> − s</a:t>
            </a:r>
            <a:r>
              <a:rPr baseline="-25000" lang="en-US">
                <a:solidFill>
                  <a:srgbClr val="009900"/>
                </a:solidFill>
              </a:rPr>
              <a:t>k</a:t>
            </a:r>
            <a:r>
              <a:rPr lang="en-US">
                <a:solidFill>
                  <a:srgbClr val="009900"/>
                </a:solidFill>
              </a:rPr>
              <a:t> = d</a:t>
            </a:r>
            <a:r>
              <a:rPr baseline="-25000" lang="en-US">
                <a:solidFill>
                  <a:srgbClr val="009900"/>
                </a:solidFill>
              </a:rPr>
              <a:t>k </a:t>
            </a:r>
            <a:r>
              <a:rPr lang="en-US">
                <a:solidFill>
                  <a:srgbClr val="009900"/>
                </a:solidFill>
              </a:rPr>
              <a:t>− X</a:t>
            </a:r>
            <a:r>
              <a:rPr baseline="-25000" lang="en-US">
                <a:solidFill>
                  <a:srgbClr val="009900"/>
                </a:solidFill>
              </a:rPr>
              <a:t>k</a:t>
            </a:r>
            <a:r>
              <a:rPr baseline="30000" lang="en-US">
                <a:solidFill>
                  <a:srgbClr val="009900"/>
                </a:solidFill>
              </a:rPr>
              <a:t>T</a:t>
            </a:r>
            <a:r>
              <a:rPr lang="en-US">
                <a:solidFill>
                  <a:srgbClr val="009900"/>
                </a:solidFill>
              </a:rPr>
              <a:t>W</a:t>
            </a:r>
            <a:r>
              <a:rPr baseline="-25000" lang="en-US">
                <a:solidFill>
                  <a:srgbClr val="009900"/>
                </a:solidFill>
              </a:rPr>
              <a:t>k</a:t>
            </a:r>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pic>
        <p:nvPicPr>
          <p:cNvPr id="791" name="Google Shape;791;p76"/>
          <p:cNvPicPr preferRelativeResize="0"/>
          <p:nvPr/>
        </p:nvPicPr>
        <p:blipFill rotWithShape="1">
          <a:blip r:embed="rId3">
            <a:alphaModFix/>
          </a:blip>
          <a:srcRect b="0" l="0" r="0" t="0"/>
          <a:stretch/>
        </p:blipFill>
        <p:spPr>
          <a:xfrm>
            <a:off x="4021138" y="5249863"/>
            <a:ext cx="4968875" cy="771525"/>
          </a:xfrm>
          <a:prstGeom prst="rect">
            <a:avLst/>
          </a:prstGeom>
          <a:noFill/>
          <a:ln cap="flat" cmpd="sng" w="19050">
            <a:solidFill>
              <a:srgbClr val="993366"/>
            </a:solidFill>
            <a:prstDash val="solid"/>
            <a:miter lim="800000"/>
            <a:headEnd len="sm" w="sm" type="none"/>
            <a:tailEnd len="sm" w="sm" type="none"/>
          </a:ln>
        </p:spPr>
      </p:pic>
      <p:sp>
        <p:nvSpPr>
          <p:cNvPr id="792" name="Google Shape;792;p7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Operational Details of </a:t>
            </a:r>
            <a:r>
              <a:rPr i="1" lang="en-US" sz="4500"/>
              <a:t>α</a:t>
            </a:r>
            <a:r>
              <a:rPr lang="en-US"/>
              <a:t>–LMS</a:t>
            </a:r>
            <a:endParaRPr/>
          </a:p>
        </p:txBody>
      </p:sp>
      <p:sp>
        <p:nvSpPr>
          <p:cNvPr id="793" name="Google Shape;793;p76"/>
          <p:cNvSpPr txBox="1"/>
          <p:nvPr>
            <p:ph idx="1" type="body"/>
          </p:nvPr>
        </p:nvSpPr>
        <p:spPr>
          <a:xfrm>
            <a:off x="179388" y="1916113"/>
            <a:ext cx="4392612" cy="4681537"/>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80"/>
              <a:buChar char="■"/>
            </a:pPr>
            <a:r>
              <a:rPr b="1" i="1" lang="en-US" sz="2800"/>
              <a:t>α</a:t>
            </a:r>
            <a:r>
              <a:rPr lang="en-US" sz="2800"/>
              <a:t>–LMS error correction is proportional to the error itself</a:t>
            </a:r>
            <a:endParaRPr/>
          </a:p>
          <a:p>
            <a:pPr indent="-342900" lvl="0" marL="342900" rtl="0" algn="l">
              <a:spcBef>
                <a:spcPts val="560"/>
              </a:spcBef>
              <a:spcAft>
                <a:spcPts val="0"/>
              </a:spcAft>
              <a:buSzPts val="1680"/>
              <a:buChar char="■"/>
            </a:pPr>
            <a:r>
              <a:rPr lang="en-US" sz="2800"/>
              <a:t>Each iteration reduces the error by a factor of </a:t>
            </a:r>
            <a:r>
              <a:rPr lang="en-US" sz="2800">
                <a:solidFill>
                  <a:srgbClr val="009900"/>
                </a:solidFill>
              </a:rPr>
              <a:t>η</a:t>
            </a:r>
            <a:r>
              <a:rPr lang="en-US" sz="2800"/>
              <a:t>. </a:t>
            </a:r>
            <a:endParaRPr/>
          </a:p>
          <a:p>
            <a:pPr indent="-342900" lvl="0" marL="342900" rtl="0" algn="l">
              <a:spcBef>
                <a:spcPts val="560"/>
              </a:spcBef>
              <a:spcAft>
                <a:spcPts val="0"/>
              </a:spcAft>
              <a:buSzPts val="1680"/>
              <a:buChar char="■"/>
            </a:pPr>
            <a:r>
              <a:rPr lang="en-US" sz="2800">
                <a:solidFill>
                  <a:srgbClr val="009900"/>
                </a:solidFill>
              </a:rPr>
              <a:t>η</a:t>
            </a:r>
            <a:r>
              <a:rPr lang="en-US" sz="2800"/>
              <a:t> controls the stability and speed of convergence. </a:t>
            </a:r>
            <a:endParaRPr/>
          </a:p>
          <a:p>
            <a:pPr indent="-342900" lvl="0" marL="342900" rtl="0" algn="l">
              <a:spcBef>
                <a:spcPts val="560"/>
              </a:spcBef>
              <a:spcAft>
                <a:spcPts val="0"/>
              </a:spcAft>
              <a:buSzPts val="1680"/>
              <a:buChar char="■"/>
            </a:pPr>
            <a:r>
              <a:rPr lang="en-US" sz="2800"/>
              <a:t>Stability ensured </a:t>
            </a:r>
            <a:endParaRPr/>
          </a:p>
          <a:p>
            <a:pPr indent="-342900" lvl="0" marL="342900" rtl="0" algn="l">
              <a:spcBef>
                <a:spcPts val="560"/>
              </a:spcBef>
              <a:spcAft>
                <a:spcPts val="0"/>
              </a:spcAft>
              <a:buSzPts val="1680"/>
              <a:buFont typeface="Noto Sans Symbols"/>
              <a:buNone/>
            </a:pPr>
            <a:r>
              <a:rPr lang="en-US" sz="2800"/>
              <a:t>	 if </a:t>
            </a:r>
            <a:r>
              <a:rPr lang="en-US" sz="2800">
                <a:solidFill>
                  <a:srgbClr val="009900"/>
                </a:solidFill>
              </a:rPr>
              <a:t>0 &lt; η &lt; 2</a:t>
            </a:r>
            <a:r>
              <a:rPr lang="en-US" sz="2800"/>
              <a:t>.</a:t>
            </a:r>
            <a:endParaRPr/>
          </a:p>
        </p:txBody>
      </p:sp>
      <p:pic>
        <p:nvPicPr>
          <p:cNvPr id="794" name="Google Shape;794;p76"/>
          <p:cNvPicPr preferRelativeResize="0"/>
          <p:nvPr>
            <p:ph idx="3" type="body"/>
          </p:nvPr>
        </p:nvPicPr>
        <p:blipFill rotWithShape="1">
          <a:blip r:embed="rId4">
            <a:alphaModFix/>
          </a:blip>
          <a:srcRect b="0" l="0" r="0" t="0"/>
          <a:stretch/>
        </p:blipFill>
        <p:spPr>
          <a:xfrm>
            <a:off x="5537200" y="4606925"/>
            <a:ext cx="2732088" cy="723900"/>
          </a:xfrm>
          <a:prstGeom prst="rect">
            <a:avLst/>
          </a:prstGeom>
          <a:noFill/>
          <a:ln cap="flat" cmpd="sng" w="19050">
            <a:solidFill>
              <a:srgbClr val="993366"/>
            </a:solidFill>
            <a:prstDash val="solid"/>
            <a:miter lim="800000"/>
            <a:headEnd len="sm" w="sm" type="none"/>
            <a:tailEnd len="sm" w="sm" type="none"/>
          </a:ln>
        </p:spPr>
      </p:pic>
      <p:sp>
        <p:nvSpPr>
          <p:cNvPr id="795" name="Google Shape;795;p76"/>
          <p:cNvSpPr/>
          <p:nvPr/>
        </p:nvSpPr>
        <p:spPr>
          <a:xfrm>
            <a:off x="6516688" y="2879725"/>
            <a:ext cx="719137" cy="7207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796" name="Google Shape;796;p76"/>
          <p:cNvCxnSpPr/>
          <p:nvPr/>
        </p:nvCxnSpPr>
        <p:spPr>
          <a:xfrm>
            <a:off x="7237413" y="3284538"/>
            <a:ext cx="719137" cy="0"/>
          </a:xfrm>
          <a:prstGeom prst="straightConnector1">
            <a:avLst/>
          </a:prstGeom>
          <a:noFill/>
          <a:ln cap="flat" cmpd="sng" w="9525">
            <a:solidFill>
              <a:schemeClr val="dk1"/>
            </a:solidFill>
            <a:prstDash val="solid"/>
            <a:round/>
            <a:headEnd len="med" w="med" type="none"/>
            <a:tailEnd len="med" w="med" type="triangle"/>
          </a:ln>
        </p:spPr>
      </p:cxnSp>
      <p:sp>
        <p:nvSpPr>
          <p:cNvPr id="797" name="Google Shape;797;p76"/>
          <p:cNvSpPr txBox="1"/>
          <p:nvPr/>
        </p:nvSpPr>
        <p:spPr>
          <a:xfrm>
            <a:off x="7935913" y="3086100"/>
            <a:ext cx="10350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S</a:t>
            </a:r>
            <a:r>
              <a:rPr baseline="-25000" i="1" lang="en-US" sz="1600">
                <a:solidFill>
                  <a:schemeClr val="dk1"/>
                </a:solidFill>
                <a:latin typeface="Tahoma"/>
                <a:ea typeface="Tahoma"/>
                <a:cs typeface="Tahoma"/>
                <a:sym typeface="Tahoma"/>
              </a:rPr>
              <a:t>k</a:t>
            </a: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k</a:t>
            </a:r>
            <a:r>
              <a:rPr baseline="30000" i="1" lang="en-US" sz="1600">
                <a:solidFill>
                  <a:schemeClr val="dk1"/>
                </a:solidFill>
                <a:latin typeface="Tahoma"/>
                <a:ea typeface="Tahoma"/>
                <a:cs typeface="Tahoma"/>
                <a:sym typeface="Tahoma"/>
              </a:rPr>
              <a:t>T</a:t>
            </a:r>
            <a:r>
              <a:rPr i="1" lang="en-US" sz="1600">
                <a:solidFill>
                  <a:schemeClr val="dk1"/>
                </a:solidFill>
                <a:latin typeface="Tahoma"/>
                <a:ea typeface="Tahoma"/>
                <a:cs typeface="Tahoma"/>
                <a:sym typeface="Tahoma"/>
              </a:rPr>
              <a:t>W</a:t>
            </a:r>
            <a:r>
              <a:rPr baseline="-25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cxnSp>
        <p:nvCxnSpPr>
          <p:cNvPr id="798" name="Google Shape;798;p76"/>
          <p:cNvCxnSpPr/>
          <p:nvPr/>
        </p:nvCxnSpPr>
        <p:spPr>
          <a:xfrm>
            <a:off x="6859588" y="1871663"/>
            <a:ext cx="0" cy="1008062"/>
          </a:xfrm>
          <a:prstGeom prst="straightConnector1">
            <a:avLst/>
          </a:prstGeom>
          <a:noFill/>
          <a:ln cap="flat" cmpd="sng" w="9525">
            <a:solidFill>
              <a:schemeClr val="dk1"/>
            </a:solidFill>
            <a:prstDash val="solid"/>
            <a:round/>
            <a:headEnd len="med" w="med" type="none"/>
            <a:tailEnd len="med" w="med" type="triangle"/>
          </a:ln>
        </p:spPr>
      </p:cxnSp>
      <p:sp>
        <p:nvSpPr>
          <p:cNvPr id="799" name="Google Shape;799;p76"/>
          <p:cNvSpPr txBox="1"/>
          <p:nvPr/>
        </p:nvSpPr>
        <p:spPr>
          <a:xfrm>
            <a:off x="6681788" y="1606550"/>
            <a:ext cx="409575"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ahoma"/>
                <a:ea typeface="Tahoma"/>
                <a:cs typeface="Tahoma"/>
                <a:sym typeface="Tahoma"/>
              </a:rPr>
              <a:t>+1</a:t>
            </a:r>
            <a:endParaRPr/>
          </a:p>
        </p:txBody>
      </p:sp>
      <p:sp>
        <p:nvSpPr>
          <p:cNvPr id="800" name="Google Shape;800;p76"/>
          <p:cNvSpPr txBox="1"/>
          <p:nvPr/>
        </p:nvSpPr>
        <p:spPr>
          <a:xfrm>
            <a:off x="6948488" y="2181225"/>
            <a:ext cx="42545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O</a:t>
            </a:r>
            <a:endParaRPr i="1" sz="1400">
              <a:solidFill>
                <a:schemeClr val="dk1"/>
              </a:solidFill>
              <a:latin typeface="Tahoma"/>
              <a:ea typeface="Tahoma"/>
              <a:cs typeface="Tahoma"/>
              <a:sym typeface="Tahoma"/>
            </a:endParaRPr>
          </a:p>
        </p:txBody>
      </p:sp>
      <p:cxnSp>
        <p:nvCxnSpPr>
          <p:cNvPr id="801" name="Google Shape;801;p76"/>
          <p:cNvCxnSpPr/>
          <p:nvPr/>
        </p:nvCxnSpPr>
        <p:spPr>
          <a:xfrm>
            <a:off x="5219700" y="2232025"/>
            <a:ext cx="1368425" cy="822325"/>
          </a:xfrm>
          <a:prstGeom prst="straightConnector1">
            <a:avLst/>
          </a:prstGeom>
          <a:noFill/>
          <a:ln cap="flat" cmpd="sng" w="9525">
            <a:solidFill>
              <a:schemeClr val="dk1"/>
            </a:solidFill>
            <a:prstDash val="solid"/>
            <a:round/>
            <a:headEnd len="med" w="med" type="none"/>
            <a:tailEnd len="med" w="med" type="triangle"/>
          </a:ln>
        </p:spPr>
      </p:cxnSp>
      <p:cxnSp>
        <p:nvCxnSpPr>
          <p:cNvPr id="802" name="Google Shape;802;p76"/>
          <p:cNvCxnSpPr/>
          <p:nvPr/>
        </p:nvCxnSpPr>
        <p:spPr>
          <a:xfrm flipH="1" rot="10800000">
            <a:off x="5219700" y="3527425"/>
            <a:ext cx="1439863" cy="693738"/>
          </a:xfrm>
          <a:prstGeom prst="straightConnector1">
            <a:avLst/>
          </a:prstGeom>
          <a:noFill/>
          <a:ln cap="flat" cmpd="sng" w="9525">
            <a:solidFill>
              <a:schemeClr val="dk1"/>
            </a:solidFill>
            <a:prstDash val="solid"/>
            <a:round/>
            <a:headEnd len="med" w="med" type="none"/>
            <a:tailEnd len="med" w="med" type="triangle"/>
          </a:ln>
        </p:spPr>
      </p:cxnSp>
      <p:sp>
        <p:nvSpPr>
          <p:cNvPr id="803" name="Google Shape;803;p76"/>
          <p:cNvSpPr txBox="1"/>
          <p:nvPr/>
        </p:nvSpPr>
        <p:spPr>
          <a:xfrm>
            <a:off x="5867400" y="2370138"/>
            <a:ext cx="46355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1</a:t>
            </a:r>
            <a:r>
              <a:rPr baseline="30000" i="1" lang="en-US" sz="1400">
                <a:solidFill>
                  <a:schemeClr val="dk1"/>
                </a:solidFill>
                <a:latin typeface="Tahoma"/>
                <a:ea typeface="Tahoma"/>
                <a:cs typeface="Tahoma"/>
                <a:sym typeface="Tahoma"/>
              </a:rPr>
              <a:t>k</a:t>
            </a:r>
            <a:endParaRPr i="1" sz="1400">
              <a:solidFill>
                <a:schemeClr val="dk1"/>
              </a:solidFill>
              <a:latin typeface="Tahoma"/>
              <a:ea typeface="Tahoma"/>
              <a:cs typeface="Tahoma"/>
              <a:sym typeface="Tahoma"/>
            </a:endParaRPr>
          </a:p>
        </p:txBody>
      </p:sp>
      <p:sp>
        <p:nvSpPr>
          <p:cNvPr id="804" name="Google Shape;804;p76"/>
          <p:cNvSpPr txBox="1"/>
          <p:nvPr/>
        </p:nvSpPr>
        <p:spPr>
          <a:xfrm>
            <a:off x="5651500" y="2946400"/>
            <a:ext cx="46355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2</a:t>
            </a:r>
            <a:r>
              <a:rPr baseline="30000" i="1" lang="en-US" sz="1400">
                <a:solidFill>
                  <a:schemeClr val="dk1"/>
                </a:solidFill>
                <a:latin typeface="Tahoma"/>
                <a:ea typeface="Tahoma"/>
                <a:cs typeface="Tahoma"/>
                <a:sym typeface="Tahoma"/>
              </a:rPr>
              <a:t>k</a:t>
            </a:r>
            <a:endParaRPr i="1" sz="1400">
              <a:solidFill>
                <a:schemeClr val="dk1"/>
              </a:solidFill>
              <a:latin typeface="Tahoma"/>
              <a:ea typeface="Tahoma"/>
              <a:cs typeface="Tahoma"/>
              <a:sym typeface="Tahoma"/>
            </a:endParaRPr>
          </a:p>
        </p:txBody>
      </p:sp>
      <p:sp>
        <p:nvSpPr>
          <p:cNvPr id="805" name="Google Shape;805;p76"/>
          <p:cNvSpPr txBox="1"/>
          <p:nvPr/>
        </p:nvSpPr>
        <p:spPr>
          <a:xfrm>
            <a:off x="5873750" y="3905250"/>
            <a:ext cx="46513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n</a:t>
            </a:r>
            <a:r>
              <a:rPr baseline="30000" i="1" lang="en-US" sz="1400">
                <a:solidFill>
                  <a:schemeClr val="dk1"/>
                </a:solidFill>
                <a:latin typeface="Tahoma"/>
                <a:ea typeface="Tahoma"/>
                <a:cs typeface="Tahoma"/>
                <a:sym typeface="Tahoma"/>
              </a:rPr>
              <a:t>k</a:t>
            </a:r>
            <a:endParaRPr i="1" sz="1400">
              <a:solidFill>
                <a:schemeClr val="dk1"/>
              </a:solidFill>
              <a:latin typeface="Tahoma"/>
              <a:ea typeface="Tahoma"/>
              <a:cs typeface="Tahoma"/>
              <a:sym typeface="Tahoma"/>
            </a:endParaRPr>
          </a:p>
        </p:txBody>
      </p:sp>
      <p:sp>
        <p:nvSpPr>
          <p:cNvPr id="806" name="Google Shape;806;p76"/>
          <p:cNvSpPr txBox="1"/>
          <p:nvPr/>
        </p:nvSpPr>
        <p:spPr>
          <a:xfrm>
            <a:off x="4716463" y="1911350"/>
            <a:ext cx="4476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1</a:t>
            </a:r>
            <a:r>
              <a:rPr baseline="30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sp>
        <p:nvSpPr>
          <p:cNvPr id="807" name="Google Shape;807;p76"/>
          <p:cNvSpPr txBox="1"/>
          <p:nvPr/>
        </p:nvSpPr>
        <p:spPr>
          <a:xfrm>
            <a:off x="4500563" y="3082925"/>
            <a:ext cx="447675"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2</a:t>
            </a:r>
            <a:r>
              <a:rPr baseline="30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sp>
        <p:nvSpPr>
          <p:cNvPr id="808" name="Google Shape;808;p76"/>
          <p:cNvSpPr txBox="1"/>
          <p:nvPr/>
        </p:nvSpPr>
        <p:spPr>
          <a:xfrm>
            <a:off x="4716463" y="4071938"/>
            <a:ext cx="4492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n</a:t>
            </a:r>
            <a:r>
              <a:rPr baseline="30000" i="1" lang="en-US" sz="1600">
                <a:solidFill>
                  <a:schemeClr val="dk1"/>
                </a:solidFill>
                <a:latin typeface="Tahoma"/>
                <a:ea typeface="Tahoma"/>
                <a:cs typeface="Tahoma"/>
                <a:sym typeface="Tahoma"/>
              </a:rPr>
              <a:t>k</a:t>
            </a:r>
            <a:endParaRPr i="1" sz="1600">
              <a:solidFill>
                <a:schemeClr val="dk1"/>
              </a:solidFill>
              <a:latin typeface="Tahoma"/>
              <a:ea typeface="Tahoma"/>
              <a:cs typeface="Tahoma"/>
              <a:sym typeface="Tahoma"/>
            </a:endParaRPr>
          </a:p>
        </p:txBody>
      </p:sp>
      <p:sp>
        <p:nvSpPr>
          <p:cNvPr id="809" name="Google Shape;809;p76"/>
          <p:cNvSpPr txBox="1"/>
          <p:nvPr/>
        </p:nvSpPr>
        <p:spPr>
          <a:xfrm rot="5400000">
            <a:off x="4437856" y="3456782"/>
            <a:ext cx="446087" cy="7937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Verdana"/>
                <a:ea typeface="Verdana"/>
                <a:cs typeface="Verdana"/>
                <a:sym typeface="Verdana"/>
              </a:rPr>
              <a:t>…</a:t>
            </a:r>
            <a:r>
              <a:rPr lang="en-US" sz="1800">
                <a:solidFill>
                  <a:schemeClr val="dk1"/>
                </a:solidFill>
                <a:latin typeface="Verdana"/>
                <a:ea typeface="Verdana"/>
                <a:cs typeface="Verdana"/>
                <a:sym typeface="Verdana"/>
              </a:rPr>
              <a:t> </a:t>
            </a:r>
            <a:endParaRPr/>
          </a:p>
        </p:txBody>
      </p:sp>
      <p:cxnSp>
        <p:nvCxnSpPr>
          <p:cNvPr id="810" name="Google Shape;810;p76"/>
          <p:cNvCxnSpPr/>
          <p:nvPr/>
        </p:nvCxnSpPr>
        <p:spPr>
          <a:xfrm>
            <a:off x="4932363" y="3284538"/>
            <a:ext cx="1584325"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145" name="Google Shape;145;p23"/>
          <p:cNvSpPr txBox="1"/>
          <p:nvPr>
            <p:ph idx="1" type="body"/>
          </p:nvPr>
        </p:nvSpPr>
        <p:spPr>
          <a:xfrm>
            <a:off x="0" y="1989138"/>
            <a:ext cx="5003800" cy="396081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Two distinct stages:</a:t>
            </a:r>
            <a:endParaRPr/>
          </a:p>
          <a:p>
            <a:pPr indent="-285750" lvl="1" marL="742950" rtl="0" algn="l">
              <a:spcBef>
                <a:spcPts val="560"/>
              </a:spcBef>
              <a:spcAft>
                <a:spcPts val="0"/>
              </a:spcAft>
              <a:buSzPts val="1540"/>
              <a:buChar char="■"/>
            </a:pPr>
            <a:r>
              <a:rPr lang="en-US">
                <a:solidFill>
                  <a:srgbClr val="008000"/>
                </a:solidFill>
              </a:rPr>
              <a:t>short-term memory </a:t>
            </a:r>
            <a:r>
              <a:rPr lang="en-US"/>
              <a:t>(STM)</a:t>
            </a:r>
            <a:endParaRPr/>
          </a:p>
          <a:p>
            <a:pPr indent="-285750" lvl="1" marL="742950" rtl="0" algn="l">
              <a:spcBef>
                <a:spcPts val="560"/>
              </a:spcBef>
              <a:spcAft>
                <a:spcPts val="0"/>
              </a:spcAft>
              <a:buSzPts val="1540"/>
              <a:buChar char="■"/>
            </a:pPr>
            <a:r>
              <a:rPr lang="en-US">
                <a:solidFill>
                  <a:srgbClr val="008000"/>
                </a:solidFill>
              </a:rPr>
              <a:t>long-term memory</a:t>
            </a:r>
            <a:r>
              <a:rPr lang="en-US"/>
              <a:t> (LTM) </a:t>
            </a:r>
            <a:endParaRPr/>
          </a:p>
          <a:p>
            <a:pPr indent="-342900" lvl="0" marL="342900" rtl="0" algn="l">
              <a:spcBef>
                <a:spcPts val="640"/>
              </a:spcBef>
              <a:spcAft>
                <a:spcPts val="0"/>
              </a:spcAft>
              <a:buSzPts val="1920"/>
              <a:buChar char="■"/>
            </a:pPr>
            <a:r>
              <a:rPr lang="en-US"/>
              <a:t>Inputs to the brain are processed into STMs which last at the most for a few minutes.</a:t>
            </a:r>
            <a:endParaRPr/>
          </a:p>
        </p:txBody>
      </p:sp>
      <p:sp>
        <p:nvSpPr>
          <p:cNvPr id="146" name="Google Shape;146;p2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Important Aspects of Human Memory(1/4)</a:t>
            </a:r>
            <a:endParaRPr/>
          </a:p>
        </p:txBody>
      </p:sp>
      <p:sp>
        <p:nvSpPr>
          <p:cNvPr id="147" name="Google Shape;147;p23"/>
          <p:cNvSpPr txBox="1"/>
          <p:nvPr/>
        </p:nvSpPr>
        <p:spPr>
          <a:xfrm>
            <a:off x="5219700" y="4437063"/>
            <a:ext cx="3744913" cy="82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hlink"/>
                </a:solidFill>
                <a:latin typeface="Verdana"/>
                <a:ea typeface="Verdana"/>
                <a:cs typeface="Verdana"/>
                <a:sym typeface="Verdana"/>
              </a:rPr>
              <a:t>Recall process of these memories is distinct from the memories themselves.</a:t>
            </a:r>
            <a:endParaRPr/>
          </a:p>
        </p:txBody>
      </p:sp>
      <p:sp>
        <p:nvSpPr>
          <p:cNvPr id="148" name="Google Shape;148;p23"/>
          <p:cNvSpPr txBox="1"/>
          <p:nvPr/>
        </p:nvSpPr>
        <p:spPr>
          <a:xfrm>
            <a:off x="8120063" y="3213100"/>
            <a:ext cx="7747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rgbClr val="2B2B85"/>
                </a:solidFill>
                <a:latin typeface="Tahoma"/>
                <a:ea typeface="Tahoma"/>
                <a:cs typeface="Tahoma"/>
                <a:sym typeface="Tahoma"/>
              </a:rPr>
              <a:t>Memory </a:t>
            </a:r>
            <a:endParaRPr/>
          </a:p>
          <a:p>
            <a:pPr indent="0" lvl="0" marL="0" marR="0" rtl="0" algn="l">
              <a:spcBef>
                <a:spcPts val="0"/>
              </a:spcBef>
              <a:spcAft>
                <a:spcPts val="0"/>
              </a:spcAft>
              <a:buNone/>
            </a:pPr>
            <a:r>
              <a:rPr b="0" i="0" lang="en-US" sz="1200" u="none" cap="none" strike="noStrike">
                <a:solidFill>
                  <a:srgbClr val="2B2B85"/>
                </a:solidFill>
                <a:latin typeface="Tahoma"/>
                <a:ea typeface="Tahoma"/>
                <a:cs typeface="Tahoma"/>
                <a:sym typeface="Tahoma"/>
              </a:rPr>
              <a:t>recalled</a:t>
            </a:r>
            <a:endParaRPr/>
          </a:p>
        </p:txBody>
      </p:sp>
      <p:sp>
        <p:nvSpPr>
          <p:cNvPr id="149" name="Google Shape;149;p23"/>
          <p:cNvSpPr/>
          <p:nvPr/>
        </p:nvSpPr>
        <p:spPr>
          <a:xfrm>
            <a:off x="5132388" y="2670175"/>
            <a:ext cx="1565275" cy="563563"/>
          </a:xfrm>
          <a:prstGeom prst="roundRect">
            <a:avLst>
              <a:gd fmla="val 16667" name="adj"/>
            </a:avLst>
          </a:prstGeom>
          <a:gradFill>
            <a:gsLst>
              <a:gs pos="0">
                <a:schemeClr val="lt1"/>
              </a:gs>
              <a:gs pos="100000">
                <a:srgbClr val="CBD3DB"/>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SHORT TERM MEMORY</a:t>
            </a:r>
            <a:endParaRPr/>
          </a:p>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(STM)</a:t>
            </a:r>
            <a:endParaRPr/>
          </a:p>
        </p:txBody>
      </p:sp>
      <p:sp>
        <p:nvSpPr>
          <p:cNvPr id="150" name="Google Shape;150;p23"/>
          <p:cNvSpPr/>
          <p:nvPr/>
        </p:nvSpPr>
        <p:spPr>
          <a:xfrm>
            <a:off x="5132388" y="3554413"/>
            <a:ext cx="1565275" cy="579437"/>
          </a:xfrm>
          <a:prstGeom prst="roundRect">
            <a:avLst>
              <a:gd fmla="val 16667" name="adj"/>
            </a:avLst>
          </a:prstGeom>
          <a:gradFill>
            <a:gsLst>
              <a:gs pos="0">
                <a:schemeClr val="lt1"/>
              </a:gs>
              <a:gs pos="100000">
                <a:srgbClr val="CBD3DB"/>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LONG TERM MEMORY</a:t>
            </a:r>
            <a:endParaRPr/>
          </a:p>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(LTM)</a:t>
            </a:r>
            <a:endParaRPr/>
          </a:p>
        </p:txBody>
      </p:sp>
      <p:cxnSp>
        <p:nvCxnSpPr>
          <p:cNvPr id="151" name="Google Shape;151;p23"/>
          <p:cNvCxnSpPr/>
          <p:nvPr/>
        </p:nvCxnSpPr>
        <p:spPr>
          <a:xfrm>
            <a:off x="6699250" y="3849688"/>
            <a:ext cx="128588" cy="1587"/>
          </a:xfrm>
          <a:prstGeom prst="straightConnector1">
            <a:avLst/>
          </a:prstGeom>
          <a:noFill/>
          <a:ln cap="flat" cmpd="sng" w="9525">
            <a:solidFill>
              <a:schemeClr val="dk1"/>
            </a:solidFill>
            <a:prstDash val="solid"/>
            <a:round/>
            <a:headEnd len="med" w="med" type="none"/>
            <a:tailEnd len="med" w="med" type="none"/>
          </a:ln>
        </p:spPr>
      </p:cxnSp>
      <p:cxnSp>
        <p:nvCxnSpPr>
          <p:cNvPr id="152" name="Google Shape;152;p23"/>
          <p:cNvCxnSpPr/>
          <p:nvPr/>
        </p:nvCxnSpPr>
        <p:spPr>
          <a:xfrm flipH="1">
            <a:off x="6831013" y="3659188"/>
            <a:ext cx="127000" cy="190500"/>
          </a:xfrm>
          <a:prstGeom prst="straightConnector1">
            <a:avLst/>
          </a:prstGeom>
          <a:noFill/>
          <a:ln cap="flat" cmpd="sng" w="9525">
            <a:solidFill>
              <a:schemeClr val="dk1"/>
            </a:solidFill>
            <a:prstDash val="solid"/>
            <a:round/>
            <a:headEnd len="med" w="med" type="none"/>
            <a:tailEnd len="med" w="med" type="none"/>
          </a:ln>
        </p:spPr>
      </p:cxnSp>
      <p:cxnSp>
        <p:nvCxnSpPr>
          <p:cNvPr id="153" name="Google Shape;153;p23"/>
          <p:cNvCxnSpPr/>
          <p:nvPr/>
        </p:nvCxnSpPr>
        <p:spPr>
          <a:xfrm>
            <a:off x="6958013" y="3659188"/>
            <a:ext cx="127000" cy="1587"/>
          </a:xfrm>
          <a:prstGeom prst="straightConnector1">
            <a:avLst/>
          </a:prstGeom>
          <a:noFill/>
          <a:ln cap="flat" cmpd="sng" w="9525">
            <a:solidFill>
              <a:schemeClr val="dk1"/>
            </a:solidFill>
            <a:prstDash val="solid"/>
            <a:round/>
            <a:headEnd len="med" w="med" type="none"/>
            <a:tailEnd len="med" w="med" type="triangle"/>
          </a:ln>
        </p:spPr>
      </p:cxnSp>
      <p:cxnSp>
        <p:nvCxnSpPr>
          <p:cNvPr id="154" name="Google Shape;154;p23"/>
          <p:cNvCxnSpPr/>
          <p:nvPr/>
        </p:nvCxnSpPr>
        <p:spPr>
          <a:xfrm>
            <a:off x="6699250" y="2986088"/>
            <a:ext cx="165100" cy="1587"/>
          </a:xfrm>
          <a:prstGeom prst="straightConnector1">
            <a:avLst/>
          </a:prstGeom>
          <a:noFill/>
          <a:ln cap="flat" cmpd="sng" w="9525">
            <a:solidFill>
              <a:schemeClr val="dk1"/>
            </a:solidFill>
            <a:prstDash val="solid"/>
            <a:round/>
            <a:headEnd len="med" w="med" type="none"/>
            <a:tailEnd len="med" w="med" type="none"/>
          </a:ln>
        </p:spPr>
      </p:cxnSp>
      <p:cxnSp>
        <p:nvCxnSpPr>
          <p:cNvPr id="155" name="Google Shape;155;p23"/>
          <p:cNvCxnSpPr/>
          <p:nvPr/>
        </p:nvCxnSpPr>
        <p:spPr>
          <a:xfrm>
            <a:off x="6862763" y="2989263"/>
            <a:ext cx="76200" cy="249237"/>
          </a:xfrm>
          <a:prstGeom prst="straightConnector1">
            <a:avLst/>
          </a:prstGeom>
          <a:noFill/>
          <a:ln cap="flat" cmpd="sng" w="9525">
            <a:solidFill>
              <a:schemeClr val="dk1"/>
            </a:solidFill>
            <a:prstDash val="solid"/>
            <a:round/>
            <a:headEnd len="med" w="med" type="none"/>
            <a:tailEnd len="med" w="med" type="none"/>
          </a:ln>
        </p:spPr>
      </p:cxnSp>
      <p:cxnSp>
        <p:nvCxnSpPr>
          <p:cNvPr id="156" name="Google Shape;156;p23"/>
          <p:cNvCxnSpPr/>
          <p:nvPr/>
        </p:nvCxnSpPr>
        <p:spPr>
          <a:xfrm>
            <a:off x="6938963" y="3238500"/>
            <a:ext cx="153987" cy="1588"/>
          </a:xfrm>
          <a:prstGeom prst="straightConnector1">
            <a:avLst/>
          </a:prstGeom>
          <a:noFill/>
          <a:ln cap="flat" cmpd="sng" w="9525">
            <a:solidFill>
              <a:schemeClr val="dk1"/>
            </a:solidFill>
            <a:prstDash val="solid"/>
            <a:round/>
            <a:headEnd len="med" w="med" type="none"/>
            <a:tailEnd len="med" w="med" type="triangle"/>
          </a:ln>
        </p:spPr>
      </p:cxnSp>
      <p:cxnSp>
        <p:nvCxnSpPr>
          <p:cNvPr id="157" name="Google Shape;157;p23"/>
          <p:cNvCxnSpPr/>
          <p:nvPr/>
        </p:nvCxnSpPr>
        <p:spPr>
          <a:xfrm>
            <a:off x="5954713" y="3240088"/>
            <a:ext cx="1587" cy="315912"/>
          </a:xfrm>
          <a:prstGeom prst="straightConnector1">
            <a:avLst/>
          </a:prstGeom>
          <a:noFill/>
          <a:ln cap="flat" cmpd="sng" w="9525">
            <a:solidFill>
              <a:schemeClr val="dk1"/>
            </a:solidFill>
            <a:prstDash val="solid"/>
            <a:round/>
            <a:headEnd len="med" w="med" type="none"/>
            <a:tailEnd len="med" w="med" type="triangle"/>
          </a:ln>
        </p:spPr>
      </p:cxnSp>
      <p:sp>
        <p:nvSpPr>
          <p:cNvPr id="158" name="Google Shape;158;p23"/>
          <p:cNvSpPr txBox="1"/>
          <p:nvPr/>
        </p:nvSpPr>
        <p:spPr>
          <a:xfrm>
            <a:off x="5940425" y="3225800"/>
            <a:ext cx="849313"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Tahoma"/>
                <a:ea typeface="Tahoma"/>
                <a:cs typeface="Tahoma"/>
                <a:sym typeface="Tahoma"/>
              </a:rPr>
              <a:t>Download</a:t>
            </a:r>
            <a:endParaRPr/>
          </a:p>
        </p:txBody>
      </p:sp>
      <p:sp>
        <p:nvSpPr>
          <p:cNvPr id="159" name="Google Shape;159;p23"/>
          <p:cNvSpPr txBox="1"/>
          <p:nvPr/>
        </p:nvSpPr>
        <p:spPr>
          <a:xfrm>
            <a:off x="4500563" y="1989138"/>
            <a:ext cx="949325" cy="517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2B2B85"/>
                </a:solidFill>
                <a:latin typeface="Tahoma"/>
                <a:ea typeface="Tahoma"/>
                <a:cs typeface="Tahoma"/>
                <a:sym typeface="Tahoma"/>
              </a:rPr>
              <a:t>Input </a:t>
            </a:r>
            <a:endParaRPr/>
          </a:p>
          <a:p>
            <a:pPr indent="0" lvl="0" marL="0" marR="0" rtl="0" algn="l">
              <a:spcBef>
                <a:spcPts val="0"/>
              </a:spcBef>
              <a:spcAft>
                <a:spcPts val="0"/>
              </a:spcAft>
              <a:buNone/>
            </a:pPr>
            <a:r>
              <a:rPr b="1" i="0" lang="en-US" sz="1400" u="none" cap="none" strike="noStrike">
                <a:solidFill>
                  <a:srgbClr val="2B2B85"/>
                </a:solidFill>
                <a:latin typeface="Tahoma"/>
                <a:ea typeface="Tahoma"/>
                <a:cs typeface="Tahoma"/>
                <a:sym typeface="Tahoma"/>
              </a:rPr>
              <a:t>stimulus</a:t>
            </a:r>
            <a:endParaRPr/>
          </a:p>
        </p:txBody>
      </p:sp>
      <p:grpSp>
        <p:nvGrpSpPr>
          <p:cNvPr id="160" name="Google Shape;160;p23"/>
          <p:cNvGrpSpPr/>
          <p:nvPr/>
        </p:nvGrpSpPr>
        <p:grpSpPr>
          <a:xfrm>
            <a:off x="4859338" y="2492375"/>
            <a:ext cx="273050" cy="273050"/>
            <a:chOff x="3085" y="1793"/>
            <a:chExt cx="227" cy="182"/>
          </a:xfrm>
        </p:grpSpPr>
        <p:cxnSp>
          <p:nvCxnSpPr>
            <p:cNvPr id="161" name="Google Shape;161;p23"/>
            <p:cNvCxnSpPr/>
            <p:nvPr/>
          </p:nvCxnSpPr>
          <p:spPr>
            <a:xfrm>
              <a:off x="3085" y="1793"/>
              <a:ext cx="137" cy="91"/>
            </a:xfrm>
            <a:prstGeom prst="straightConnector1">
              <a:avLst/>
            </a:prstGeom>
            <a:noFill/>
            <a:ln cap="flat" cmpd="sng" w="19050">
              <a:solidFill>
                <a:srgbClr val="FF0000"/>
              </a:solidFill>
              <a:prstDash val="solid"/>
              <a:round/>
              <a:headEnd len="med" w="med" type="none"/>
              <a:tailEnd len="med" w="med" type="none"/>
            </a:ln>
          </p:spPr>
        </p:cxnSp>
        <p:cxnSp>
          <p:nvCxnSpPr>
            <p:cNvPr id="162" name="Google Shape;162;p23"/>
            <p:cNvCxnSpPr/>
            <p:nvPr/>
          </p:nvCxnSpPr>
          <p:spPr>
            <a:xfrm rot="10800000">
              <a:off x="3085" y="1884"/>
              <a:ext cx="137" cy="0"/>
            </a:xfrm>
            <a:prstGeom prst="straightConnector1">
              <a:avLst/>
            </a:prstGeom>
            <a:noFill/>
            <a:ln cap="flat" cmpd="sng" w="19050">
              <a:solidFill>
                <a:srgbClr val="FF0000"/>
              </a:solidFill>
              <a:prstDash val="solid"/>
              <a:round/>
              <a:headEnd len="med" w="med" type="none"/>
              <a:tailEnd len="med" w="med" type="none"/>
            </a:ln>
          </p:spPr>
        </p:cxnSp>
        <p:cxnSp>
          <p:nvCxnSpPr>
            <p:cNvPr id="163" name="Google Shape;163;p23"/>
            <p:cNvCxnSpPr/>
            <p:nvPr/>
          </p:nvCxnSpPr>
          <p:spPr>
            <a:xfrm>
              <a:off x="3085" y="1884"/>
              <a:ext cx="227" cy="91"/>
            </a:xfrm>
            <a:prstGeom prst="straightConnector1">
              <a:avLst/>
            </a:prstGeom>
            <a:noFill/>
            <a:ln cap="flat" cmpd="sng" w="19050">
              <a:solidFill>
                <a:srgbClr val="FF0000"/>
              </a:solidFill>
              <a:prstDash val="solid"/>
              <a:round/>
              <a:headEnd len="med" w="med" type="none"/>
              <a:tailEnd len="med" w="med" type="triangle"/>
            </a:ln>
          </p:spPr>
        </p:cxnSp>
      </p:grpSp>
      <p:grpSp>
        <p:nvGrpSpPr>
          <p:cNvPr id="164" name="Google Shape;164;p23"/>
          <p:cNvGrpSpPr/>
          <p:nvPr/>
        </p:nvGrpSpPr>
        <p:grpSpPr>
          <a:xfrm>
            <a:off x="7081838" y="3175000"/>
            <a:ext cx="1085850" cy="506413"/>
            <a:chOff x="4595" y="2144"/>
            <a:chExt cx="622" cy="284"/>
          </a:xfrm>
        </p:grpSpPr>
        <p:sp>
          <p:nvSpPr>
            <p:cNvPr id="165" name="Google Shape;165;p23"/>
            <p:cNvSpPr/>
            <p:nvPr/>
          </p:nvSpPr>
          <p:spPr>
            <a:xfrm>
              <a:off x="4595" y="2144"/>
              <a:ext cx="486" cy="284"/>
            </a:xfrm>
            <a:prstGeom prst="homePlate">
              <a:avLst>
                <a:gd fmla="val 42782" name="adj"/>
              </a:avLst>
            </a:prstGeom>
            <a:gradFill>
              <a:gsLst>
                <a:gs pos="0">
                  <a:schemeClr val="lt1"/>
                </a:gs>
                <a:gs pos="100000">
                  <a:srgbClr val="BBBBF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Recall </a:t>
              </a:r>
              <a:endParaRPr/>
            </a:p>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Process</a:t>
              </a:r>
              <a:endParaRPr/>
            </a:p>
          </p:txBody>
        </p:sp>
        <p:cxnSp>
          <p:nvCxnSpPr>
            <p:cNvPr id="166" name="Google Shape;166;p23"/>
            <p:cNvCxnSpPr/>
            <p:nvPr/>
          </p:nvCxnSpPr>
          <p:spPr>
            <a:xfrm>
              <a:off x="5081" y="2286"/>
              <a:ext cx="136" cy="0"/>
            </a:xfrm>
            <a:prstGeom prst="straightConnector1">
              <a:avLst/>
            </a:prstGeom>
            <a:noFill/>
            <a:ln cap="flat" cmpd="sng" w="9525">
              <a:solidFill>
                <a:schemeClr val="dk1"/>
              </a:solidFill>
              <a:prstDash val="solid"/>
              <a:round/>
              <a:headEnd len="med" w="med" type="none"/>
              <a:tailEnd len="med" w="med" type="triangle"/>
            </a:ln>
          </p:spPr>
        </p:cxnSp>
      </p:gr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16" name="Google Shape;816;p7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i="1" lang="en-US" sz="4100"/>
              <a:t>α</a:t>
            </a:r>
            <a:r>
              <a:rPr lang="en-US" sz="4000"/>
              <a:t>–LMS Works with Normalized Training Patterns</a:t>
            </a:r>
            <a:endParaRPr/>
          </a:p>
        </p:txBody>
      </p:sp>
      <p:pic>
        <p:nvPicPr>
          <p:cNvPr id="817" name="Google Shape;817;p77"/>
          <p:cNvPicPr preferRelativeResize="0"/>
          <p:nvPr>
            <p:ph idx="2" type="body"/>
          </p:nvPr>
        </p:nvPicPr>
        <p:blipFill rotWithShape="1">
          <a:blip r:embed="rId3">
            <a:alphaModFix/>
          </a:blip>
          <a:srcRect b="0" l="0" r="0" t="0"/>
          <a:stretch/>
        </p:blipFill>
        <p:spPr>
          <a:xfrm>
            <a:off x="4284663" y="1903413"/>
            <a:ext cx="4670425" cy="2085975"/>
          </a:xfrm>
          <a:prstGeom prst="rect">
            <a:avLst/>
          </a:prstGeom>
          <a:noFill/>
          <a:ln cap="flat" cmpd="sng" w="19050">
            <a:solidFill>
              <a:srgbClr val="993366"/>
            </a:solidFill>
            <a:prstDash val="solid"/>
            <a:miter lim="800000"/>
            <a:headEnd len="sm" w="sm" type="none"/>
            <a:tailEnd len="sm" w="sm" type="none"/>
          </a:ln>
        </p:spPr>
      </p:pic>
      <p:pic>
        <p:nvPicPr>
          <p:cNvPr id="818" name="Google Shape;818;p77"/>
          <p:cNvPicPr preferRelativeResize="0"/>
          <p:nvPr>
            <p:ph idx="3" type="body"/>
          </p:nvPr>
        </p:nvPicPr>
        <p:blipFill rotWithShape="1">
          <a:blip r:embed="rId4">
            <a:alphaModFix/>
          </a:blip>
          <a:srcRect b="0" l="0" r="0" t="0"/>
          <a:stretch/>
        </p:blipFill>
        <p:spPr>
          <a:xfrm>
            <a:off x="5651500" y="4329113"/>
            <a:ext cx="2189163" cy="2062162"/>
          </a:xfrm>
          <a:prstGeom prst="rect">
            <a:avLst/>
          </a:prstGeom>
          <a:noFill/>
          <a:ln cap="flat" cmpd="sng" w="19050">
            <a:solidFill>
              <a:srgbClr val="993366"/>
            </a:solidFill>
            <a:prstDash val="solid"/>
            <a:miter lim="800000"/>
            <a:headEnd len="sm" w="sm" type="none"/>
            <a:tailEnd len="sm" w="sm" type="none"/>
          </a:ln>
        </p:spPr>
      </p:pic>
      <p:cxnSp>
        <p:nvCxnSpPr>
          <p:cNvPr id="819" name="Google Shape;819;p77"/>
          <p:cNvCxnSpPr/>
          <p:nvPr/>
        </p:nvCxnSpPr>
        <p:spPr>
          <a:xfrm>
            <a:off x="1835150" y="2563813"/>
            <a:ext cx="0" cy="1873250"/>
          </a:xfrm>
          <a:prstGeom prst="straightConnector1">
            <a:avLst/>
          </a:prstGeom>
          <a:noFill/>
          <a:ln cap="flat" cmpd="sng" w="9525">
            <a:solidFill>
              <a:schemeClr val="dk1"/>
            </a:solidFill>
            <a:prstDash val="solid"/>
            <a:round/>
            <a:headEnd len="med" w="med" type="none"/>
            <a:tailEnd len="med" w="med" type="none"/>
          </a:ln>
        </p:spPr>
      </p:cxnSp>
      <p:cxnSp>
        <p:nvCxnSpPr>
          <p:cNvPr id="820" name="Google Shape;820;p77"/>
          <p:cNvCxnSpPr/>
          <p:nvPr/>
        </p:nvCxnSpPr>
        <p:spPr>
          <a:xfrm>
            <a:off x="1835150" y="4437063"/>
            <a:ext cx="2519363" cy="0"/>
          </a:xfrm>
          <a:prstGeom prst="straightConnector1">
            <a:avLst/>
          </a:prstGeom>
          <a:noFill/>
          <a:ln cap="flat" cmpd="sng" w="9525">
            <a:solidFill>
              <a:schemeClr val="dk1"/>
            </a:solidFill>
            <a:prstDash val="solid"/>
            <a:round/>
            <a:headEnd len="med" w="med" type="none"/>
            <a:tailEnd len="med" w="med" type="none"/>
          </a:ln>
        </p:spPr>
      </p:cxnSp>
      <p:cxnSp>
        <p:nvCxnSpPr>
          <p:cNvPr id="821" name="Google Shape;821;p77"/>
          <p:cNvCxnSpPr/>
          <p:nvPr/>
        </p:nvCxnSpPr>
        <p:spPr>
          <a:xfrm flipH="1" rot="10800000">
            <a:off x="1835150" y="2995613"/>
            <a:ext cx="719138" cy="1441450"/>
          </a:xfrm>
          <a:prstGeom prst="straightConnector1">
            <a:avLst/>
          </a:prstGeom>
          <a:noFill/>
          <a:ln cap="flat" cmpd="sng" w="9525">
            <a:solidFill>
              <a:schemeClr val="dk1"/>
            </a:solidFill>
            <a:prstDash val="solid"/>
            <a:round/>
            <a:headEnd len="med" w="med" type="none"/>
            <a:tailEnd len="med" w="med" type="triangle"/>
          </a:ln>
        </p:spPr>
      </p:cxnSp>
      <p:cxnSp>
        <p:nvCxnSpPr>
          <p:cNvPr id="822" name="Google Shape;822;p77"/>
          <p:cNvCxnSpPr/>
          <p:nvPr/>
        </p:nvCxnSpPr>
        <p:spPr>
          <a:xfrm flipH="1" rot="10800000">
            <a:off x="1835150" y="3355975"/>
            <a:ext cx="1152525" cy="1081088"/>
          </a:xfrm>
          <a:prstGeom prst="straightConnector1">
            <a:avLst/>
          </a:prstGeom>
          <a:noFill/>
          <a:ln cap="flat" cmpd="sng" w="9525">
            <a:solidFill>
              <a:schemeClr val="dk1"/>
            </a:solidFill>
            <a:prstDash val="solid"/>
            <a:round/>
            <a:headEnd len="med" w="med" type="none"/>
            <a:tailEnd len="med" w="med" type="triangle"/>
          </a:ln>
        </p:spPr>
      </p:cxnSp>
      <p:cxnSp>
        <p:nvCxnSpPr>
          <p:cNvPr id="823" name="Google Shape;823;p77"/>
          <p:cNvCxnSpPr/>
          <p:nvPr/>
        </p:nvCxnSpPr>
        <p:spPr>
          <a:xfrm flipH="1" rot="10800000">
            <a:off x="1835150" y="3932238"/>
            <a:ext cx="1008063" cy="504825"/>
          </a:xfrm>
          <a:prstGeom prst="straightConnector1">
            <a:avLst/>
          </a:prstGeom>
          <a:noFill/>
          <a:ln cap="flat" cmpd="sng" w="9525">
            <a:solidFill>
              <a:schemeClr val="dk1"/>
            </a:solidFill>
            <a:prstDash val="solid"/>
            <a:round/>
            <a:headEnd len="med" w="med" type="none"/>
            <a:tailEnd len="med" w="med" type="triangle"/>
          </a:ln>
        </p:spPr>
      </p:cxnSp>
      <p:sp>
        <p:nvSpPr>
          <p:cNvPr id="824" name="Google Shape;824;p77"/>
          <p:cNvSpPr/>
          <p:nvPr/>
        </p:nvSpPr>
        <p:spPr>
          <a:xfrm>
            <a:off x="2843213" y="3357563"/>
            <a:ext cx="187325" cy="576262"/>
          </a:xfrm>
          <a:custGeom>
            <a:rect b="b" l="l" r="r" t="t"/>
            <a:pathLst>
              <a:path extrusionOk="0" h="363" w="118">
                <a:moveTo>
                  <a:pt x="0" y="363"/>
                </a:moveTo>
                <a:lnTo>
                  <a:pt x="118" y="0"/>
                </a:lnTo>
              </a:path>
            </a:pathLst>
          </a:custGeom>
          <a:noFill/>
          <a:ln cap="flat" cmpd="sng" w="9525">
            <a:solidFill>
              <a:schemeClr val="dk1"/>
            </a:solidFill>
            <a:prstDash val="solid"/>
            <a:round/>
            <a:headEnd len="med" w="med" type="none"/>
            <a:tailEnd len="med" w="med" type="triangl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825" name="Google Shape;825;p77"/>
          <p:cNvSpPr txBox="1"/>
          <p:nvPr/>
        </p:nvSpPr>
        <p:spPr>
          <a:xfrm>
            <a:off x="1743075" y="2171700"/>
            <a:ext cx="360363"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3</a:t>
            </a:r>
            <a:endParaRPr i="1" sz="1600">
              <a:solidFill>
                <a:schemeClr val="dk1"/>
              </a:solidFill>
              <a:latin typeface="Tahoma"/>
              <a:ea typeface="Tahoma"/>
              <a:cs typeface="Tahoma"/>
              <a:sym typeface="Tahoma"/>
            </a:endParaRPr>
          </a:p>
        </p:txBody>
      </p:sp>
      <p:sp>
        <p:nvSpPr>
          <p:cNvPr id="826" name="Google Shape;826;p77"/>
          <p:cNvSpPr txBox="1"/>
          <p:nvPr/>
        </p:nvSpPr>
        <p:spPr>
          <a:xfrm>
            <a:off x="2489200" y="2722563"/>
            <a:ext cx="328613"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x</a:t>
            </a:r>
            <a:r>
              <a:rPr baseline="-25000" i="1" lang="en-US" sz="1400">
                <a:solidFill>
                  <a:schemeClr val="dk1"/>
                </a:solidFill>
                <a:latin typeface="Tahoma"/>
                <a:ea typeface="Tahoma"/>
                <a:cs typeface="Tahoma"/>
                <a:sym typeface="Tahoma"/>
              </a:rPr>
              <a:t>k</a:t>
            </a:r>
            <a:endParaRPr i="1" sz="1400">
              <a:solidFill>
                <a:schemeClr val="dk1"/>
              </a:solidFill>
              <a:latin typeface="Tahoma"/>
              <a:ea typeface="Tahoma"/>
              <a:cs typeface="Tahoma"/>
              <a:sym typeface="Tahoma"/>
            </a:endParaRPr>
          </a:p>
        </p:txBody>
      </p:sp>
      <p:sp>
        <p:nvSpPr>
          <p:cNvPr id="827" name="Google Shape;827;p77"/>
          <p:cNvSpPr txBox="1"/>
          <p:nvPr/>
        </p:nvSpPr>
        <p:spPr>
          <a:xfrm>
            <a:off x="3003550" y="3090863"/>
            <a:ext cx="546100"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k+1</a:t>
            </a:r>
            <a:endParaRPr i="1" sz="1400">
              <a:solidFill>
                <a:schemeClr val="dk1"/>
              </a:solidFill>
              <a:latin typeface="Tahoma"/>
              <a:ea typeface="Tahoma"/>
              <a:cs typeface="Tahoma"/>
              <a:sym typeface="Tahoma"/>
            </a:endParaRPr>
          </a:p>
        </p:txBody>
      </p:sp>
      <p:sp>
        <p:nvSpPr>
          <p:cNvPr id="828" name="Google Shape;828;p77"/>
          <p:cNvSpPr txBox="1"/>
          <p:nvPr/>
        </p:nvSpPr>
        <p:spPr>
          <a:xfrm>
            <a:off x="2987675" y="3619500"/>
            <a:ext cx="401638"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k</a:t>
            </a:r>
            <a:endParaRPr i="1" sz="1400">
              <a:solidFill>
                <a:schemeClr val="dk1"/>
              </a:solidFill>
              <a:latin typeface="Tahoma"/>
              <a:ea typeface="Tahoma"/>
              <a:cs typeface="Tahoma"/>
              <a:sym typeface="Tahoma"/>
            </a:endParaRPr>
          </a:p>
        </p:txBody>
      </p:sp>
      <p:sp>
        <p:nvSpPr>
          <p:cNvPr id="829" name="Google Shape;829;p77"/>
          <p:cNvSpPr txBox="1"/>
          <p:nvPr/>
        </p:nvSpPr>
        <p:spPr>
          <a:xfrm>
            <a:off x="2779713" y="4016375"/>
            <a:ext cx="401637" cy="30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Tahoma"/>
                <a:ea typeface="Tahoma"/>
                <a:cs typeface="Tahoma"/>
                <a:sym typeface="Tahoma"/>
              </a:rPr>
              <a:t>W</a:t>
            </a:r>
            <a:r>
              <a:rPr baseline="-25000" i="1" lang="en-US" sz="1400">
                <a:solidFill>
                  <a:schemeClr val="dk1"/>
                </a:solidFill>
                <a:latin typeface="Tahoma"/>
                <a:ea typeface="Tahoma"/>
                <a:cs typeface="Tahoma"/>
                <a:sym typeface="Tahoma"/>
              </a:rPr>
              <a:t>k</a:t>
            </a:r>
            <a:endParaRPr i="1" sz="1400">
              <a:solidFill>
                <a:schemeClr val="dk1"/>
              </a:solidFill>
              <a:latin typeface="Tahoma"/>
              <a:ea typeface="Tahoma"/>
              <a:cs typeface="Tahoma"/>
              <a:sym typeface="Tahoma"/>
            </a:endParaRPr>
          </a:p>
        </p:txBody>
      </p:sp>
      <p:sp>
        <p:nvSpPr>
          <p:cNvPr id="830" name="Google Shape;830;p77"/>
          <p:cNvSpPr/>
          <p:nvPr/>
        </p:nvSpPr>
        <p:spPr>
          <a:xfrm>
            <a:off x="2949575" y="3703638"/>
            <a:ext cx="142875" cy="100012"/>
          </a:xfrm>
          <a:prstGeom prst="triangle">
            <a:avLst>
              <a:gd fmla="val 500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cxnSp>
        <p:nvCxnSpPr>
          <p:cNvPr id="831" name="Google Shape;831;p77"/>
          <p:cNvCxnSpPr/>
          <p:nvPr/>
        </p:nvCxnSpPr>
        <p:spPr>
          <a:xfrm flipH="1">
            <a:off x="900113" y="4437063"/>
            <a:ext cx="935037" cy="863600"/>
          </a:xfrm>
          <a:prstGeom prst="straightConnector1">
            <a:avLst/>
          </a:prstGeom>
          <a:noFill/>
          <a:ln cap="flat" cmpd="sng" w="9525">
            <a:solidFill>
              <a:schemeClr val="dk1"/>
            </a:solidFill>
            <a:prstDash val="solid"/>
            <a:round/>
            <a:headEnd len="med" w="med" type="none"/>
            <a:tailEnd len="med" w="med" type="none"/>
          </a:ln>
        </p:spPr>
      </p:cxnSp>
      <p:sp>
        <p:nvSpPr>
          <p:cNvPr id="832" name="Google Shape;832;p77"/>
          <p:cNvSpPr txBox="1"/>
          <p:nvPr/>
        </p:nvSpPr>
        <p:spPr>
          <a:xfrm>
            <a:off x="735013" y="5267325"/>
            <a:ext cx="3603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1</a:t>
            </a:r>
            <a:endParaRPr i="1" sz="1600">
              <a:solidFill>
                <a:schemeClr val="dk1"/>
              </a:solidFill>
              <a:latin typeface="Tahoma"/>
              <a:ea typeface="Tahoma"/>
              <a:cs typeface="Tahoma"/>
              <a:sym typeface="Tahoma"/>
            </a:endParaRPr>
          </a:p>
        </p:txBody>
      </p:sp>
      <p:sp>
        <p:nvSpPr>
          <p:cNvPr id="833" name="Google Shape;833;p77"/>
          <p:cNvSpPr txBox="1"/>
          <p:nvPr/>
        </p:nvSpPr>
        <p:spPr>
          <a:xfrm>
            <a:off x="4392613" y="4251325"/>
            <a:ext cx="360362"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Tahoma"/>
                <a:ea typeface="Tahoma"/>
                <a:cs typeface="Tahoma"/>
                <a:sym typeface="Tahoma"/>
              </a:rPr>
              <a:t>x</a:t>
            </a:r>
            <a:r>
              <a:rPr baseline="-25000" i="1" lang="en-US" sz="1600">
                <a:solidFill>
                  <a:schemeClr val="dk1"/>
                </a:solidFill>
                <a:latin typeface="Tahoma"/>
                <a:ea typeface="Tahoma"/>
                <a:cs typeface="Tahoma"/>
                <a:sym typeface="Tahoma"/>
              </a:rPr>
              <a:t>2</a:t>
            </a:r>
            <a:endParaRPr i="1" sz="1600">
              <a:solidFill>
                <a:schemeClr val="dk1"/>
              </a:solidFill>
              <a:latin typeface="Tahoma"/>
              <a:ea typeface="Tahoma"/>
              <a:cs typeface="Tahoma"/>
              <a:sym typeface="Tahoma"/>
            </a:endParaRP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39" name="Google Shape;839;p7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i="1" lang="en-US" sz="4500"/>
              <a:t>α</a:t>
            </a:r>
            <a:r>
              <a:rPr lang="en-US"/>
              <a:t>–LMS: Operational Summary</a:t>
            </a:r>
            <a:endParaRPr/>
          </a:p>
        </p:txBody>
      </p:sp>
      <p:pic>
        <p:nvPicPr>
          <p:cNvPr id="840" name="Google Shape;840;p78"/>
          <p:cNvPicPr preferRelativeResize="0"/>
          <p:nvPr>
            <p:ph idx="1" type="body"/>
          </p:nvPr>
        </p:nvPicPr>
        <p:blipFill rotWithShape="1">
          <a:blip r:embed="rId3">
            <a:alphaModFix/>
          </a:blip>
          <a:srcRect b="0" l="0" r="0" t="0"/>
          <a:stretch/>
        </p:blipFill>
        <p:spPr>
          <a:xfrm>
            <a:off x="539750" y="2017713"/>
            <a:ext cx="8002588" cy="4738687"/>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7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46" name="Google Shape;846;p7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MATLAB Simulation Example</a:t>
            </a:r>
            <a:endParaRPr/>
          </a:p>
        </p:txBody>
      </p:sp>
      <p:sp>
        <p:nvSpPr>
          <p:cNvPr id="847" name="Google Shape;847;p79"/>
          <p:cNvSpPr txBox="1"/>
          <p:nvPr>
            <p:ph idx="1" type="body"/>
          </p:nvPr>
        </p:nvSpPr>
        <p:spPr>
          <a:xfrm>
            <a:off x="0" y="2060575"/>
            <a:ext cx="4500563" cy="479742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Synthetic data set shown in the figure  is generated by artificially scattering points around a straight line: </a:t>
            </a:r>
            <a:r>
              <a:rPr lang="en-US">
                <a:solidFill>
                  <a:srgbClr val="009900"/>
                </a:solidFill>
              </a:rPr>
              <a:t>y = 0.5x + 0.333</a:t>
            </a:r>
            <a:r>
              <a:rPr lang="en-US"/>
              <a:t> and generate a scatter of 200 points in a ±0</a:t>
            </a:r>
            <a:r>
              <a:rPr i="1" lang="en-US"/>
              <a:t>.</a:t>
            </a:r>
            <a:r>
              <a:rPr lang="en-US"/>
              <a:t>1 interval in the </a:t>
            </a:r>
            <a:r>
              <a:rPr lang="en-US">
                <a:solidFill>
                  <a:srgbClr val="009900"/>
                </a:solidFill>
              </a:rPr>
              <a:t>y </a:t>
            </a:r>
            <a:r>
              <a:rPr lang="en-US"/>
              <a:t>direction.</a:t>
            </a:r>
            <a:endParaRPr/>
          </a:p>
        </p:txBody>
      </p:sp>
      <p:pic>
        <p:nvPicPr>
          <p:cNvPr id="848" name="Google Shape;848;p79"/>
          <p:cNvPicPr preferRelativeResize="0"/>
          <p:nvPr>
            <p:ph idx="2" type="body"/>
          </p:nvPr>
        </p:nvPicPr>
        <p:blipFill rotWithShape="1">
          <a:blip r:embed="rId3">
            <a:alphaModFix/>
          </a:blip>
          <a:srcRect b="0" l="0" r="0" t="0"/>
          <a:stretch/>
        </p:blipFill>
        <p:spPr>
          <a:xfrm>
            <a:off x="4748213" y="2219325"/>
            <a:ext cx="3924300" cy="3333750"/>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8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54" name="Google Shape;854;p8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MATLAB Simulation Example</a:t>
            </a:r>
            <a:endParaRPr/>
          </a:p>
        </p:txBody>
      </p:sp>
      <p:sp>
        <p:nvSpPr>
          <p:cNvPr id="855" name="Google Shape;855;p80"/>
          <p:cNvSpPr txBox="1"/>
          <p:nvPr>
            <p:ph idx="1" type="body"/>
          </p:nvPr>
        </p:nvSpPr>
        <p:spPr>
          <a:xfrm>
            <a:off x="0" y="2060575"/>
            <a:ext cx="4500563" cy="367347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This is achieved by first generating a random scatter in the interval [0,1]. </a:t>
            </a:r>
            <a:endParaRPr/>
          </a:p>
          <a:p>
            <a:pPr indent="-342900" lvl="0" marL="342900" rtl="0" algn="l">
              <a:lnSpc>
                <a:spcPct val="80000"/>
              </a:lnSpc>
              <a:spcBef>
                <a:spcPts val="640"/>
              </a:spcBef>
              <a:spcAft>
                <a:spcPts val="0"/>
              </a:spcAft>
              <a:buSzPts val="1920"/>
              <a:buChar char="■"/>
            </a:pPr>
            <a:r>
              <a:rPr lang="en-US"/>
              <a:t>Then stretching it to the interval [−1</a:t>
            </a:r>
            <a:r>
              <a:rPr i="1" lang="en-US"/>
              <a:t>, </a:t>
            </a:r>
            <a:r>
              <a:rPr lang="en-US"/>
              <a:t>1], and finally scaling it to ±0.1</a:t>
            </a:r>
            <a:endParaRPr/>
          </a:p>
        </p:txBody>
      </p:sp>
      <p:pic>
        <p:nvPicPr>
          <p:cNvPr id="856" name="Google Shape;856;p80"/>
          <p:cNvPicPr preferRelativeResize="0"/>
          <p:nvPr>
            <p:ph idx="2" type="body"/>
          </p:nvPr>
        </p:nvPicPr>
        <p:blipFill rotWithShape="1">
          <a:blip r:embed="rId3">
            <a:alphaModFix/>
          </a:blip>
          <a:srcRect b="0" l="0" r="0" t="0"/>
          <a:stretch/>
        </p:blipFill>
        <p:spPr>
          <a:xfrm>
            <a:off x="4748213" y="2219325"/>
            <a:ext cx="3924300" cy="3333750"/>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8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62" name="Google Shape;862;p8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Computer Simulation of </a:t>
            </a:r>
            <a:r>
              <a:rPr i="1" lang="en-US" sz="4100"/>
              <a:t>α</a:t>
            </a:r>
            <a:r>
              <a:rPr lang="en-US" sz="4000"/>
              <a:t>-LMS Algorithm</a:t>
            </a:r>
            <a:endParaRPr/>
          </a:p>
        </p:txBody>
      </p:sp>
      <p:pic>
        <p:nvPicPr>
          <p:cNvPr id="863" name="Google Shape;863;p81"/>
          <p:cNvPicPr preferRelativeResize="0"/>
          <p:nvPr>
            <p:ph idx="1" type="body"/>
          </p:nvPr>
        </p:nvPicPr>
        <p:blipFill rotWithShape="1">
          <a:blip r:embed="rId3">
            <a:alphaModFix/>
          </a:blip>
          <a:srcRect b="0" l="0" r="0" t="0"/>
          <a:stretch/>
        </p:blipFill>
        <p:spPr>
          <a:xfrm>
            <a:off x="2720975" y="2017713"/>
            <a:ext cx="4695825" cy="4114800"/>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8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69" name="Google Shape;869;p8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A Stochastic Setting</a:t>
            </a:r>
            <a:endParaRPr/>
          </a:p>
        </p:txBody>
      </p:sp>
      <p:sp>
        <p:nvSpPr>
          <p:cNvPr id="870" name="Google Shape;870;p82"/>
          <p:cNvSpPr txBox="1"/>
          <p:nvPr>
            <p:ph idx="1" type="body"/>
          </p:nvPr>
        </p:nvSpPr>
        <p:spPr>
          <a:xfrm>
            <a:off x="250825" y="2060575"/>
            <a:ext cx="8713788" cy="460851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Assumption that the training set </a:t>
            </a:r>
            <a:r>
              <a:rPr lang="en-US">
                <a:solidFill>
                  <a:srgbClr val="009900"/>
                </a:solidFill>
              </a:rPr>
              <a:t>T</a:t>
            </a:r>
            <a:r>
              <a:rPr lang="en-US"/>
              <a:t> is well defined in advance is incorrect when the setting is </a:t>
            </a:r>
            <a:r>
              <a:rPr lang="en-US">
                <a:solidFill>
                  <a:schemeClr val="hlink"/>
                </a:solidFill>
              </a:rPr>
              <a:t>stochastic</a:t>
            </a:r>
            <a:r>
              <a:rPr lang="en-US"/>
              <a:t>. </a:t>
            </a:r>
            <a:endParaRPr/>
          </a:p>
          <a:p>
            <a:pPr indent="-342900" lvl="0" marL="342900" rtl="0" algn="l">
              <a:lnSpc>
                <a:spcPct val="80000"/>
              </a:lnSpc>
              <a:spcBef>
                <a:spcPts val="640"/>
              </a:spcBef>
              <a:spcAft>
                <a:spcPts val="0"/>
              </a:spcAft>
              <a:buSzPts val="1920"/>
              <a:buChar char="■"/>
            </a:pPr>
            <a:r>
              <a:rPr lang="en-US"/>
              <a:t>In such a situation, instead of deterministic patterns, we have a </a:t>
            </a:r>
            <a:r>
              <a:rPr i="1" lang="en-US"/>
              <a:t>sequence </a:t>
            </a:r>
            <a:r>
              <a:rPr lang="en-US"/>
              <a:t>of samples </a:t>
            </a:r>
            <a:r>
              <a:rPr lang="en-US">
                <a:solidFill>
                  <a:srgbClr val="009900"/>
                </a:solidFill>
              </a:rPr>
              <a:t>{(X</a:t>
            </a:r>
            <a:r>
              <a:rPr baseline="-25000" lang="en-US">
                <a:solidFill>
                  <a:srgbClr val="009900"/>
                </a:solidFill>
              </a:rPr>
              <a:t>k</a:t>
            </a:r>
            <a:r>
              <a:rPr lang="en-US">
                <a:solidFill>
                  <a:srgbClr val="009900"/>
                </a:solidFill>
              </a:rPr>
              <a:t>, d</a:t>
            </a:r>
            <a:r>
              <a:rPr baseline="-25000" lang="en-US">
                <a:solidFill>
                  <a:srgbClr val="009900"/>
                </a:solidFill>
              </a:rPr>
              <a:t>k</a:t>
            </a:r>
            <a:r>
              <a:rPr lang="en-US">
                <a:solidFill>
                  <a:srgbClr val="009900"/>
                </a:solidFill>
              </a:rPr>
              <a:t>)}</a:t>
            </a:r>
            <a:r>
              <a:rPr lang="en-US"/>
              <a:t>  assumed to be drawn from a </a:t>
            </a:r>
            <a:r>
              <a:rPr i="1" lang="en-US">
                <a:solidFill>
                  <a:schemeClr val="hlink"/>
                </a:solidFill>
              </a:rPr>
              <a:t>statistically stationary</a:t>
            </a:r>
            <a:r>
              <a:rPr i="1" lang="en-US"/>
              <a:t> </a:t>
            </a:r>
            <a:r>
              <a:rPr lang="en-US"/>
              <a:t>population or process. </a:t>
            </a:r>
            <a:endParaRPr/>
          </a:p>
          <a:p>
            <a:pPr indent="-342900" lvl="0" marL="342900" rtl="0" algn="l">
              <a:lnSpc>
                <a:spcPct val="80000"/>
              </a:lnSpc>
              <a:spcBef>
                <a:spcPts val="640"/>
              </a:spcBef>
              <a:spcAft>
                <a:spcPts val="0"/>
              </a:spcAft>
              <a:buSzPts val="1920"/>
              <a:buChar char="■"/>
            </a:pPr>
            <a:r>
              <a:rPr lang="en-US"/>
              <a:t>For adjustment of the neuron weights in response to some pattern-dependent error measure, the </a:t>
            </a:r>
            <a:r>
              <a:rPr lang="en-US">
                <a:solidFill>
                  <a:srgbClr val="FF6600"/>
                </a:solidFill>
              </a:rPr>
              <a:t>error computation has to be based on the expectation of the error over the ensemble</a:t>
            </a:r>
            <a:r>
              <a:rPr lang="en-US"/>
              <a:t>.</a:t>
            </a:r>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76" name="Google Shape;876;p8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Definition of Mean Squared Error (MSE)(1/2)</a:t>
            </a:r>
            <a:endParaRPr sz="4000"/>
          </a:p>
        </p:txBody>
      </p:sp>
      <p:sp>
        <p:nvSpPr>
          <p:cNvPr id="877" name="Google Shape;877;p83"/>
          <p:cNvSpPr txBox="1"/>
          <p:nvPr>
            <p:ph idx="1" type="body"/>
          </p:nvPr>
        </p:nvSpPr>
        <p:spPr>
          <a:xfrm>
            <a:off x="0" y="1989138"/>
            <a:ext cx="8964613"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We introduce the square error on a pattern </a:t>
            </a:r>
            <a:r>
              <a:rPr lang="en-US">
                <a:solidFill>
                  <a:srgbClr val="009900"/>
                </a:solidFill>
              </a:rPr>
              <a:t>X</a:t>
            </a:r>
            <a:r>
              <a:rPr baseline="-25000" lang="en-US">
                <a:solidFill>
                  <a:srgbClr val="009900"/>
                </a:solidFill>
              </a:rPr>
              <a:t>k</a:t>
            </a:r>
            <a:r>
              <a:rPr baseline="-25000" lang="en-US"/>
              <a:t> </a:t>
            </a:r>
            <a:r>
              <a:rPr lang="en-US"/>
              <a:t>as</a:t>
            </a:r>
            <a:endParaRPr/>
          </a:p>
          <a:p>
            <a:pPr indent="-220980" lvl="0" marL="342900" rtl="0" algn="l">
              <a:spcBef>
                <a:spcPts val="640"/>
              </a:spcBef>
              <a:spcAft>
                <a:spcPts val="0"/>
              </a:spcAft>
              <a:buSzPts val="1920"/>
              <a:buNone/>
            </a:pPr>
            <a:r>
              <a:t/>
            </a:r>
            <a:endParaRPr/>
          </a:p>
          <a:p>
            <a:pPr indent="-220980" lvl="0" marL="342900" rtl="0" algn="l">
              <a:spcBef>
                <a:spcPts val="640"/>
              </a:spcBef>
              <a:spcAft>
                <a:spcPts val="0"/>
              </a:spcAft>
              <a:buSzPts val="1920"/>
              <a:buNone/>
            </a:pPr>
            <a:r>
              <a:t/>
            </a:r>
            <a:endParaRPr/>
          </a:p>
          <a:p>
            <a:pPr indent="-220980" lvl="0" marL="342900" rtl="0" algn="l">
              <a:spcBef>
                <a:spcPts val="640"/>
              </a:spcBef>
              <a:spcAft>
                <a:spcPts val="0"/>
              </a:spcAft>
              <a:buSzPts val="1920"/>
              <a:buNone/>
            </a:pPr>
            <a:r>
              <a:t/>
            </a:r>
            <a:endParaRPr/>
          </a:p>
          <a:p>
            <a:pPr indent="-342900" lvl="0" marL="342900" rtl="0" algn="l">
              <a:spcBef>
                <a:spcPts val="640"/>
              </a:spcBef>
              <a:spcAft>
                <a:spcPts val="0"/>
              </a:spcAft>
              <a:buSzPts val="1920"/>
              <a:buChar char="■"/>
            </a:pPr>
            <a:r>
              <a:rPr lang="en-US">
                <a:solidFill>
                  <a:srgbClr val="0000FF"/>
                </a:solidFill>
              </a:rPr>
              <a:t>Assumption</a:t>
            </a:r>
            <a:r>
              <a:rPr lang="en-US"/>
              <a:t>: The weights are held fixed at </a:t>
            </a:r>
            <a:r>
              <a:rPr lang="en-US">
                <a:solidFill>
                  <a:srgbClr val="009900"/>
                </a:solidFill>
              </a:rPr>
              <a:t>W</a:t>
            </a:r>
            <a:r>
              <a:rPr baseline="-25000" lang="en-US">
                <a:solidFill>
                  <a:srgbClr val="009900"/>
                </a:solidFill>
              </a:rPr>
              <a:t>k</a:t>
            </a:r>
            <a:r>
              <a:rPr lang="en-US"/>
              <a:t> while computing the expectation.</a:t>
            </a:r>
            <a:endParaRPr/>
          </a:p>
        </p:txBody>
      </p:sp>
      <p:pic>
        <p:nvPicPr>
          <p:cNvPr id="878" name="Google Shape;878;p83"/>
          <p:cNvPicPr preferRelativeResize="0"/>
          <p:nvPr/>
        </p:nvPicPr>
        <p:blipFill rotWithShape="1">
          <a:blip r:embed="rId3">
            <a:alphaModFix/>
          </a:blip>
          <a:srcRect b="0" l="0" r="0" t="0"/>
          <a:stretch/>
        </p:blipFill>
        <p:spPr>
          <a:xfrm>
            <a:off x="827088" y="2708275"/>
            <a:ext cx="7848600" cy="1616075"/>
          </a:xfrm>
          <a:prstGeom prst="rect">
            <a:avLst/>
          </a:prstGeom>
          <a:noFill/>
          <a:ln>
            <a:noFill/>
          </a:ln>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8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84" name="Google Shape;884;p8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Definition of Mean Squared Error (MSE)(2/2)</a:t>
            </a:r>
            <a:endParaRPr sz="4000"/>
          </a:p>
        </p:txBody>
      </p:sp>
      <p:sp>
        <p:nvSpPr>
          <p:cNvPr id="885" name="Google Shape;885;p84"/>
          <p:cNvSpPr txBox="1"/>
          <p:nvPr>
            <p:ph idx="1" type="body"/>
          </p:nvPr>
        </p:nvSpPr>
        <p:spPr>
          <a:xfrm>
            <a:off x="0" y="1989138"/>
            <a:ext cx="8964613"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The mean-squared error can now be computed by taking the expectation on both sides of (2):</a:t>
            </a:r>
            <a:endParaRPr/>
          </a:p>
        </p:txBody>
      </p:sp>
      <p:pic>
        <p:nvPicPr>
          <p:cNvPr id="886" name="Google Shape;886;p84"/>
          <p:cNvPicPr preferRelativeResize="0"/>
          <p:nvPr/>
        </p:nvPicPr>
        <p:blipFill rotWithShape="1">
          <a:blip r:embed="rId3">
            <a:alphaModFix/>
          </a:blip>
          <a:srcRect b="0" l="0" r="0" t="0"/>
          <a:stretch/>
        </p:blipFill>
        <p:spPr>
          <a:xfrm>
            <a:off x="395288" y="3389313"/>
            <a:ext cx="8424862" cy="809625"/>
          </a:xfrm>
          <a:prstGeom prst="rect">
            <a:avLst/>
          </a:prstGeom>
          <a:noFill/>
          <a:ln>
            <a:no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92" name="Google Shape;892;p85"/>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40"/>
              <a:buChar char="■"/>
            </a:pPr>
            <a:r>
              <a:rPr lang="en-US" sz="3400"/>
              <a:t>To find optimal weight vector that minimizes the mean-square error.</a:t>
            </a:r>
            <a:endParaRPr sz="3400"/>
          </a:p>
        </p:txBody>
      </p:sp>
      <p:sp>
        <p:nvSpPr>
          <p:cNvPr id="893" name="Google Shape;893;p8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b="1" lang="en-US"/>
              <a:t>Our problem</a:t>
            </a:r>
            <a:r>
              <a:rPr b="1" lang="en-US">
                <a:latin typeface="Comic Sans MS"/>
                <a:ea typeface="Comic Sans MS"/>
                <a:cs typeface="Comic Sans MS"/>
                <a:sym typeface="Comic Sans MS"/>
              </a:rPr>
              <a:t>…</a:t>
            </a:r>
            <a:endParaRPr b="1"/>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8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899" name="Google Shape;899;p8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Cross Correlations(1/2)</a:t>
            </a:r>
            <a:endParaRPr/>
          </a:p>
        </p:txBody>
      </p:sp>
      <p:sp>
        <p:nvSpPr>
          <p:cNvPr id="900" name="Google Shape;900;p86"/>
          <p:cNvSpPr txBox="1"/>
          <p:nvPr>
            <p:ph idx="1" type="body"/>
          </p:nvPr>
        </p:nvSpPr>
        <p:spPr>
          <a:xfrm>
            <a:off x="323850" y="2060575"/>
            <a:ext cx="8640763" cy="479742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For convenience of expression we define the pattern vector P as the </a:t>
            </a:r>
            <a:r>
              <a:rPr lang="en-US">
                <a:solidFill>
                  <a:schemeClr val="hlink"/>
                </a:solidFill>
              </a:rPr>
              <a:t>cross-correlation between the desired scalar output, d</a:t>
            </a:r>
            <a:r>
              <a:rPr baseline="-25000" lang="en-US">
                <a:solidFill>
                  <a:schemeClr val="hlink"/>
                </a:solidFill>
              </a:rPr>
              <a:t>k</a:t>
            </a:r>
            <a:r>
              <a:rPr lang="en-US">
                <a:solidFill>
                  <a:schemeClr val="hlink"/>
                </a:solidFill>
              </a:rPr>
              <a:t>, and the input vector</a:t>
            </a:r>
            <a:r>
              <a:rPr lang="en-US">
                <a:solidFill>
                  <a:schemeClr val="accent2"/>
                </a:solidFill>
              </a:rPr>
              <a:t>, </a:t>
            </a:r>
            <a:r>
              <a:rPr lang="en-US">
                <a:solidFill>
                  <a:srgbClr val="009900"/>
                </a:solidFill>
              </a:rPr>
              <a:t>X</a:t>
            </a:r>
            <a:r>
              <a:rPr baseline="-25000" lang="en-US">
                <a:solidFill>
                  <a:srgbClr val="009900"/>
                </a:solidFill>
              </a:rPr>
              <a:t>k</a:t>
            </a:r>
            <a:endParaRPr/>
          </a:p>
          <a:p>
            <a:pPr indent="-220980" lvl="0" marL="342900" rtl="0" algn="l">
              <a:spcBef>
                <a:spcPts val="640"/>
              </a:spcBef>
              <a:spcAft>
                <a:spcPts val="0"/>
              </a:spcAft>
              <a:buSzPts val="1920"/>
              <a:buNone/>
            </a:pPr>
            <a:r>
              <a:t/>
            </a:r>
            <a:endParaRPr>
              <a:solidFill>
                <a:schemeClr val="accent2"/>
              </a:solidFill>
            </a:endParaRPr>
          </a:p>
          <a:p>
            <a:pPr indent="-342900" lvl="0" marL="342900" rtl="0" algn="l">
              <a:spcBef>
                <a:spcPts val="640"/>
              </a:spcBef>
              <a:spcAft>
                <a:spcPts val="0"/>
              </a:spcAft>
              <a:buSzPts val="1920"/>
              <a:buChar char="■"/>
            </a:pPr>
            <a:r>
              <a:rPr lang="en-US"/>
              <a:t>and the input correlation matrix, </a:t>
            </a:r>
            <a:r>
              <a:rPr lang="en-US">
                <a:solidFill>
                  <a:srgbClr val="009900"/>
                </a:solidFill>
              </a:rPr>
              <a:t>R</a:t>
            </a:r>
            <a:r>
              <a:rPr lang="en-US"/>
              <a:t>, as</a:t>
            </a:r>
            <a:endParaRPr/>
          </a:p>
        </p:txBody>
      </p:sp>
      <p:pic>
        <p:nvPicPr>
          <p:cNvPr id="901" name="Google Shape;901;p86"/>
          <p:cNvPicPr preferRelativeResize="0"/>
          <p:nvPr/>
        </p:nvPicPr>
        <p:blipFill rotWithShape="1">
          <a:blip r:embed="rId3">
            <a:alphaModFix/>
          </a:blip>
          <a:srcRect b="0" l="0" r="0" t="0"/>
          <a:stretch/>
        </p:blipFill>
        <p:spPr>
          <a:xfrm>
            <a:off x="1187450" y="4154488"/>
            <a:ext cx="7416800" cy="479425"/>
          </a:xfrm>
          <a:prstGeom prst="rect">
            <a:avLst/>
          </a:prstGeom>
          <a:noFill/>
          <a:ln>
            <a:noFill/>
          </a:ln>
        </p:spPr>
      </p:pic>
      <p:pic>
        <p:nvPicPr>
          <p:cNvPr id="902" name="Google Shape;902;p86"/>
          <p:cNvPicPr preferRelativeResize="0"/>
          <p:nvPr/>
        </p:nvPicPr>
        <p:blipFill rotWithShape="1">
          <a:blip r:embed="rId4">
            <a:alphaModFix/>
          </a:blip>
          <a:srcRect b="0" l="0" r="0" t="0"/>
          <a:stretch/>
        </p:blipFill>
        <p:spPr>
          <a:xfrm>
            <a:off x="1116013" y="5184775"/>
            <a:ext cx="6264275" cy="1673225"/>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172" name="Google Shape;172;p24"/>
          <p:cNvSpPr txBox="1"/>
          <p:nvPr>
            <p:ph idx="1" type="body"/>
          </p:nvPr>
        </p:nvSpPr>
        <p:spPr>
          <a:xfrm>
            <a:off x="0" y="1989138"/>
            <a:ext cx="4284663" cy="446405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Information is downloaded into LTMs for more permanent storage: days, months, and years. </a:t>
            </a:r>
            <a:endParaRPr/>
          </a:p>
          <a:p>
            <a:pPr indent="-342900" lvl="0" marL="342900" rtl="0" algn="l">
              <a:spcBef>
                <a:spcPts val="640"/>
              </a:spcBef>
              <a:spcAft>
                <a:spcPts val="0"/>
              </a:spcAft>
              <a:buSzPts val="1920"/>
              <a:buChar char="■"/>
            </a:pPr>
            <a:r>
              <a:rPr lang="en-US"/>
              <a:t>Capacity of LTMs is very large.</a:t>
            </a:r>
            <a:endParaRPr/>
          </a:p>
        </p:txBody>
      </p:sp>
      <p:sp>
        <p:nvSpPr>
          <p:cNvPr id="173" name="Google Shape;173;p2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Important Aspects of Human Memory(2/4)</a:t>
            </a:r>
            <a:endParaRPr/>
          </a:p>
        </p:txBody>
      </p:sp>
      <p:sp>
        <p:nvSpPr>
          <p:cNvPr id="174" name="Google Shape;174;p24"/>
          <p:cNvSpPr txBox="1"/>
          <p:nvPr/>
        </p:nvSpPr>
        <p:spPr>
          <a:xfrm>
            <a:off x="5219700" y="4437063"/>
            <a:ext cx="3744913" cy="825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hlink"/>
                </a:solidFill>
                <a:latin typeface="Verdana"/>
                <a:ea typeface="Verdana"/>
                <a:cs typeface="Verdana"/>
                <a:sym typeface="Verdana"/>
              </a:rPr>
              <a:t>Recall process of these memories is distinct from the memories themselves.</a:t>
            </a:r>
            <a:endParaRPr/>
          </a:p>
        </p:txBody>
      </p:sp>
      <p:sp>
        <p:nvSpPr>
          <p:cNvPr id="175" name="Google Shape;175;p24"/>
          <p:cNvSpPr txBox="1"/>
          <p:nvPr/>
        </p:nvSpPr>
        <p:spPr>
          <a:xfrm>
            <a:off x="8120063" y="3213100"/>
            <a:ext cx="7747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rgbClr val="2B2B85"/>
                </a:solidFill>
                <a:latin typeface="Tahoma"/>
                <a:ea typeface="Tahoma"/>
                <a:cs typeface="Tahoma"/>
                <a:sym typeface="Tahoma"/>
              </a:rPr>
              <a:t>Memory </a:t>
            </a:r>
            <a:endParaRPr/>
          </a:p>
          <a:p>
            <a:pPr indent="0" lvl="0" marL="0" marR="0" rtl="0" algn="l">
              <a:spcBef>
                <a:spcPts val="0"/>
              </a:spcBef>
              <a:spcAft>
                <a:spcPts val="0"/>
              </a:spcAft>
              <a:buNone/>
            </a:pPr>
            <a:r>
              <a:rPr b="0" i="0" lang="en-US" sz="1200" u="none" cap="none" strike="noStrike">
                <a:solidFill>
                  <a:srgbClr val="2B2B85"/>
                </a:solidFill>
                <a:latin typeface="Tahoma"/>
                <a:ea typeface="Tahoma"/>
                <a:cs typeface="Tahoma"/>
                <a:sym typeface="Tahoma"/>
              </a:rPr>
              <a:t>recalled</a:t>
            </a:r>
            <a:endParaRPr/>
          </a:p>
        </p:txBody>
      </p:sp>
      <p:sp>
        <p:nvSpPr>
          <p:cNvPr id="176" name="Google Shape;176;p24"/>
          <p:cNvSpPr/>
          <p:nvPr/>
        </p:nvSpPr>
        <p:spPr>
          <a:xfrm>
            <a:off x="5132388" y="2670175"/>
            <a:ext cx="1565275" cy="563563"/>
          </a:xfrm>
          <a:prstGeom prst="roundRect">
            <a:avLst>
              <a:gd fmla="val 16667" name="adj"/>
            </a:avLst>
          </a:prstGeom>
          <a:gradFill>
            <a:gsLst>
              <a:gs pos="0">
                <a:schemeClr val="lt1"/>
              </a:gs>
              <a:gs pos="100000">
                <a:srgbClr val="CBD3DB"/>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SHORT TERM MEMORY</a:t>
            </a:r>
            <a:endParaRPr/>
          </a:p>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(STM)</a:t>
            </a:r>
            <a:endParaRPr/>
          </a:p>
        </p:txBody>
      </p:sp>
      <p:sp>
        <p:nvSpPr>
          <p:cNvPr id="177" name="Google Shape;177;p24"/>
          <p:cNvSpPr/>
          <p:nvPr/>
        </p:nvSpPr>
        <p:spPr>
          <a:xfrm>
            <a:off x="5132388" y="3554413"/>
            <a:ext cx="1565275" cy="579437"/>
          </a:xfrm>
          <a:prstGeom prst="roundRect">
            <a:avLst>
              <a:gd fmla="val 16667" name="adj"/>
            </a:avLst>
          </a:prstGeom>
          <a:gradFill>
            <a:gsLst>
              <a:gs pos="0">
                <a:schemeClr val="lt1"/>
              </a:gs>
              <a:gs pos="100000">
                <a:srgbClr val="CBD3DB"/>
              </a:gs>
            </a:gsLst>
            <a:path path="circle">
              <a:fillToRect b="50%" l="50%" r="50%" t="50%"/>
            </a:path>
            <a:tileRect/>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LONG TERM MEMORY</a:t>
            </a:r>
            <a:endParaRPr/>
          </a:p>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(LTM)</a:t>
            </a:r>
            <a:endParaRPr/>
          </a:p>
        </p:txBody>
      </p:sp>
      <p:cxnSp>
        <p:nvCxnSpPr>
          <p:cNvPr id="178" name="Google Shape;178;p24"/>
          <p:cNvCxnSpPr/>
          <p:nvPr/>
        </p:nvCxnSpPr>
        <p:spPr>
          <a:xfrm>
            <a:off x="6699250" y="3849688"/>
            <a:ext cx="128588" cy="1587"/>
          </a:xfrm>
          <a:prstGeom prst="straightConnector1">
            <a:avLst/>
          </a:prstGeom>
          <a:noFill/>
          <a:ln cap="flat" cmpd="sng" w="9525">
            <a:solidFill>
              <a:schemeClr val="dk1"/>
            </a:solidFill>
            <a:prstDash val="solid"/>
            <a:round/>
            <a:headEnd len="med" w="med" type="none"/>
            <a:tailEnd len="med" w="med" type="none"/>
          </a:ln>
        </p:spPr>
      </p:cxnSp>
      <p:cxnSp>
        <p:nvCxnSpPr>
          <p:cNvPr id="179" name="Google Shape;179;p24"/>
          <p:cNvCxnSpPr/>
          <p:nvPr/>
        </p:nvCxnSpPr>
        <p:spPr>
          <a:xfrm flipH="1">
            <a:off x="6831013" y="3659188"/>
            <a:ext cx="127000" cy="190500"/>
          </a:xfrm>
          <a:prstGeom prst="straightConnector1">
            <a:avLst/>
          </a:prstGeom>
          <a:noFill/>
          <a:ln cap="flat" cmpd="sng" w="9525">
            <a:solidFill>
              <a:schemeClr val="dk1"/>
            </a:solidFill>
            <a:prstDash val="solid"/>
            <a:round/>
            <a:headEnd len="med" w="med" type="none"/>
            <a:tailEnd len="med" w="med" type="none"/>
          </a:ln>
        </p:spPr>
      </p:cxnSp>
      <p:cxnSp>
        <p:nvCxnSpPr>
          <p:cNvPr id="180" name="Google Shape;180;p24"/>
          <p:cNvCxnSpPr/>
          <p:nvPr/>
        </p:nvCxnSpPr>
        <p:spPr>
          <a:xfrm>
            <a:off x="6958013" y="3659188"/>
            <a:ext cx="127000" cy="1587"/>
          </a:xfrm>
          <a:prstGeom prst="straightConnector1">
            <a:avLst/>
          </a:prstGeom>
          <a:noFill/>
          <a:ln cap="flat" cmpd="sng" w="9525">
            <a:solidFill>
              <a:schemeClr val="dk1"/>
            </a:solidFill>
            <a:prstDash val="solid"/>
            <a:round/>
            <a:headEnd len="med" w="med" type="none"/>
            <a:tailEnd len="med" w="med" type="triangle"/>
          </a:ln>
        </p:spPr>
      </p:cxnSp>
      <p:cxnSp>
        <p:nvCxnSpPr>
          <p:cNvPr id="181" name="Google Shape;181;p24"/>
          <p:cNvCxnSpPr/>
          <p:nvPr/>
        </p:nvCxnSpPr>
        <p:spPr>
          <a:xfrm>
            <a:off x="6699250" y="2986088"/>
            <a:ext cx="165100" cy="1587"/>
          </a:xfrm>
          <a:prstGeom prst="straightConnector1">
            <a:avLst/>
          </a:prstGeom>
          <a:noFill/>
          <a:ln cap="flat" cmpd="sng" w="9525">
            <a:solidFill>
              <a:schemeClr val="dk1"/>
            </a:solidFill>
            <a:prstDash val="solid"/>
            <a:round/>
            <a:headEnd len="med" w="med" type="none"/>
            <a:tailEnd len="med" w="med" type="none"/>
          </a:ln>
        </p:spPr>
      </p:cxnSp>
      <p:cxnSp>
        <p:nvCxnSpPr>
          <p:cNvPr id="182" name="Google Shape;182;p24"/>
          <p:cNvCxnSpPr/>
          <p:nvPr/>
        </p:nvCxnSpPr>
        <p:spPr>
          <a:xfrm>
            <a:off x="6862763" y="2989263"/>
            <a:ext cx="76200" cy="249237"/>
          </a:xfrm>
          <a:prstGeom prst="straightConnector1">
            <a:avLst/>
          </a:prstGeom>
          <a:noFill/>
          <a:ln cap="flat" cmpd="sng" w="9525">
            <a:solidFill>
              <a:schemeClr val="dk1"/>
            </a:solidFill>
            <a:prstDash val="solid"/>
            <a:round/>
            <a:headEnd len="med" w="med" type="none"/>
            <a:tailEnd len="med" w="med" type="none"/>
          </a:ln>
        </p:spPr>
      </p:cxnSp>
      <p:cxnSp>
        <p:nvCxnSpPr>
          <p:cNvPr id="183" name="Google Shape;183;p24"/>
          <p:cNvCxnSpPr/>
          <p:nvPr/>
        </p:nvCxnSpPr>
        <p:spPr>
          <a:xfrm>
            <a:off x="6938963" y="3238500"/>
            <a:ext cx="153987" cy="1588"/>
          </a:xfrm>
          <a:prstGeom prst="straightConnector1">
            <a:avLst/>
          </a:prstGeom>
          <a:noFill/>
          <a:ln cap="flat" cmpd="sng" w="9525">
            <a:solidFill>
              <a:schemeClr val="dk1"/>
            </a:solidFill>
            <a:prstDash val="solid"/>
            <a:round/>
            <a:headEnd len="med" w="med" type="none"/>
            <a:tailEnd len="med" w="med" type="triangle"/>
          </a:ln>
        </p:spPr>
      </p:cxnSp>
      <p:cxnSp>
        <p:nvCxnSpPr>
          <p:cNvPr id="184" name="Google Shape;184;p24"/>
          <p:cNvCxnSpPr/>
          <p:nvPr/>
        </p:nvCxnSpPr>
        <p:spPr>
          <a:xfrm>
            <a:off x="5954713" y="3240088"/>
            <a:ext cx="1587" cy="315912"/>
          </a:xfrm>
          <a:prstGeom prst="straightConnector1">
            <a:avLst/>
          </a:prstGeom>
          <a:noFill/>
          <a:ln cap="flat" cmpd="sng" w="9525">
            <a:solidFill>
              <a:schemeClr val="dk1"/>
            </a:solidFill>
            <a:prstDash val="solid"/>
            <a:round/>
            <a:headEnd len="med" w="med" type="none"/>
            <a:tailEnd len="med" w="med" type="triangle"/>
          </a:ln>
        </p:spPr>
      </p:cxnSp>
      <p:sp>
        <p:nvSpPr>
          <p:cNvPr id="185" name="Google Shape;185;p24"/>
          <p:cNvSpPr txBox="1"/>
          <p:nvPr/>
        </p:nvSpPr>
        <p:spPr>
          <a:xfrm>
            <a:off x="5940425" y="3225800"/>
            <a:ext cx="849313" cy="2746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Tahoma"/>
                <a:ea typeface="Tahoma"/>
                <a:cs typeface="Tahoma"/>
                <a:sym typeface="Tahoma"/>
              </a:rPr>
              <a:t>Download</a:t>
            </a:r>
            <a:endParaRPr/>
          </a:p>
        </p:txBody>
      </p:sp>
      <p:sp>
        <p:nvSpPr>
          <p:cNvPr id="186" name="Google Shape;186;p24"/>
          <p:cNvSpPr txBox="1"/>
          <p:nvPr/>
        </p:nvSpPr>
        <p:spPr>
          <a:xfrm>
            <a:off x="4500563" y="1989138"/>
            <a:ext cx="949325" cy="5175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rgbClr val="2B2B85"/>
                </a:solidFill>
                <a:latin typeface="Tahoma"/>
                <a:ea typeface="Tahoma"/>
                <a:cs typeface="Tahoma"/>
                <a:sym typeface="Tahoma"/>
              </a:rPr>
              <a:t>Input </a:t>
            </a:r>
            <a:endParaRPr/>
          </a:p>
          <a:p>
            <a:pPr indent="0" lvl="0" marL="0" marR="0" rtl="0" algn="l">
              <a:spcBef>
                <a:spcPts val="0"/>
              </a:spcBef>
              <a:spcAft>
                <a:spcPts val="0"/>
              </a:spcAft>
              <a:buNone/>
            </a:pPr>
            <a:r>
              <a:rPr b="1" i="0" lang="en-US" sz="1400" u="none" cap="none" strike="noStrike">
                <a:solidFill>
                  <a:srgbClr val="2B2B85"/>
                </a:solidFill>
                <a:latin typeface="Tahoma"/>
                <a:ea typeface="Tahoma"/>
                <a:cs typeface="Tahoma"/>
                <a:sym typeface="Tahoma"/>
              </a:rPr>
              <a:t>stimulus</a:t>
            </a:r>
            <a:endParaRPr/>
          </a:p>
        </p:txBody>
      </p:sp>
      <p:grpSp>
        <p:nvGrpSpPr>
          <p:cNvPr id="187" name="Google Shape;187;p24"/>
          <p:cNvGrpSpPr/>
          <p:nvPr/>
        </p:nvGrpSpPr>
        <p:grpSpPr>
          <a:xfrm>
            <a:off x="4859338" y="2492375"/>
            <a:ext cx="273050" cy="273050"/>
            <a:chOff x="3085" y="1793"/>
            <a:chExt cx="227" cy="182"/>
          </a:xfrm>
        </p:grpSpPr>
        <p:cxnSp>
          <p:nvCxnSpPr>
            <p:cNvPr id="188" name="Google Shape;188;p24"/>
            <p:cNvCxnSpPr/>
            <p:nvPr/>
          </p:nvCxnSpPr>
          <p:spPr>
            <a:xfrm>
              <a:off x="3085" y="1793"/>
              <a:ext cx="137" cy="91"/>
            </a:xfrm>
            <a:prstGeom prst="straightConnector1">
              <a:avLst/>
            </a:prstGeom>
            <a:noFill/>
            <a:ln cap="flat" cmpd="sng" w="19050">
              <a:solidFill>
                <a:srgbClr val="FF0000"/>
              </a:solidFill>
              <a:prstDash val="solid"/>
              <a:round/>
              <a:headEnd len="med" w="med" type="none"/>
              <a:tailEnd len="med" w="med" type="none"/>
            </a:ln>
          </p:spPr>
        </p:cxnSp>
        <p:cxnSp>
          <p:nvCxnSpPr>
            <p:cNvPr id="189" name="Google Shape;189;p24"/>
            <p:cNvCxnSpPr/>
            <p:nvPr/>
          </p:nvCxnSpPr>
          <p:spPr>
            <a:xfrm rot="10800000">
              <a:off x="3085" y="1884"/>
              <a:ext cx="137" cy="0"/>
            </a:xfrm>
            <a:prstGeom prst="straightConnector1">
              <a:avLst/>
            </a:prstGeom>
            <a:noFill/>
            <a:ln cap="flat" cmpd="sng" w="19050">
              <a:solidFill>
                <a:srgbClr val="FF0000"/>
              </a:solidFill>
              <a:prstDash val="solid"/>
              <a:round/>
              <a:headEnd len="med" w="med" type="none"/>
              <a:tailEnd len="med" w="med" type="none"/>
            </a:ln>
          </p:spPr>
        </p:cxnSp>
        <p:cxnSp>
          <p:nvCxnSpPr>
            <p:cNvPr id="190" name="Google Shape;190;p24"/>
            <p:cNvCxnSpPr/>
            <p:nvPr/>
          </p:nvCxnSpPr>
          <p:spPr>
            <a:xfrm>
              <a:off x="3085" y="1884"/>
              <a:ext cx="227" cy="91"/>
            </a:xfrm>
            <a:prstGeom prst="straightConnector1">
              <a:avLst/>
            </a:prstGeom>
            <a:noFill/>
            <a:ln cap="flat" cmpd="sng" w="19050">
              <a:solidFill>
                <a:srgbClr val="FF0000"/>
              </a:solidFill>
              <a:prstDash val="solid"/>
              <a:round/>
              <a:headEnd len="med" w="med" type="none"/>
              <a:tailEnd len="med" w="med" type="triangle"/>
            </a:ln>
          </p:spPr>
        </p:cxnSp>
      </p:grpSp>
      <p:grpSp>
        <p:nvGrpSpPr>
          <p:cNvPr id="191" name="Google Shape;191;p24"/>
          <p:cNvGrpSpPr/>
          <p:nvPr/>
        </p:nvGrpSpPr>
        <p:grpSpPr>
          <a:xfrm>
            <a:off x="7081838" y="3175000"/>
            <a:ext cx="1085850" cy="506413"/>
            <a:chOff x="4595" y="2144"/>
            <a:chExt cx="622" cy="284"/>
          </a:xfrm>
        </p:grpSpPr>
        <p:sp>
          <p:nvSpPr>
            <p:cNvPr id="192" name="Google Shape;192;p24"/>
            <p:cNvSpPr/>
            <p:nvPr/>
          </p:nvSpPr>
          <p:spPr>
            <a:xfrm>
              <a:off x="4595" y="2144"/>
              <a:ext cx="486" cy="284"/>
            </a:xfrm>
            <a:prstGeom prst="homePlate">
              <a:avLst>
                <a:gd fmla="val 42782" name="adj"/>
              </a:avLst>
            </a:prstGeom>
            <a:gradFill>
              <a:gsLst>
                <a:gs pos="0">
                  <a:schemeClr val="lt1"/>
                </a:gs>
                <a:gs pos="100000">
                  <a:srgbClr val="BBBBFF"/>
                </a:gs>
              </a:gsLst>
              <a:path path="circle">
                <a:fillToRect b="50%" l="50%" r="50%" t="50%"/>
              </a:path>
              <a:tileRect/>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Recall </a:t>
              </a:r>
              <a:endParaRPr/>
            </a:p>
            <a:p>
              <a:pPr indent="0" lvl="0" marL="0" marR="0" rtl="0" algn="ctr">
                <a:spcBef>
                  <a:spcPts val="0"/>
                </a:spcBef>
                <a:spcAft>
                  <a:spcPts val="0"/>
                </a:spcAft>
                <a:buNone/>
              </a:pPr>
              <a:r>
                <a:rPr b="0" i="0" lang="en-US" sz="1100" u="none" cap="none" strike="noStrike">
                  <a:solidFill>
                    <a:schemeClr val="dk1"/>
                  </a:solidFill>
                  <a:latin typeface="Tahoma"/>
                  <a:ea typeface="Tahoma"/>
                  <a:cs typeface="Tahoma"/>
                  <a:sym typeface="Tahoma"/>
                </a:rPr>
                <a:t>Process</a:t>
              </a:r>
              <a:endParaRPr/>
            </a:p>
          </p:txBody>
        </p:sp>
        <p:cxnSp>
          <p:nvCxnSpPr>
            <p:cNvPr id="193" name="Google Shape;193;p24"/>
            <p:cNvCxnSpPr/>
            <p:nvPr/>
          </p:nvCxnSpPr>
          <p:spPr>
            <a:xfrm>
              <a:off x="5081" y="2286"/>
              <a:ext cx="136" cy="0"/>
            </a:xfrm>
            <a:prstGeom prst="straightConnector1">
              <a:avLst/>
            </a:prstGeom>
            <a:noFill/>
            <a:ln cap="flat" cmpd="sng" w="9525">
              <a:solidFill>
                <a:schemeClr val="dk1"/>
              </a:solidFill>
              <a:prstDash val="solid"/>
              <a:round/>
              <a:headEnd len="med" w="med" type="none"/>
              <a:tailEnd len="med" w="med" type="triangle"/>
            </a:ln>
          </p:spPr>
        </p:cxnSp>
      </p:gr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908" name="Google Shape;908;p8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Cross Correlations (2/2)</a:t>
            </a:r>
            <a:endParaRPr/>
          </a:p>
        </p:txBody>
      </p:sp>
      <p:sp>
        <p:nvSpPr>
          <p:cNvPr id="909" name="Google Shape;909;p87"/>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Using Eqns. (4)-(5), we rewrite the MSE expression of Eqn. (3) succinctly as</a:t>
            </a:r>
            <a:endParaRPr/>
          </a:p>
          <a:p>
            <a:pPr indent="-220980" lvl="0" marL="342900" rtl="0" algn="l">
              <a:spcBef>
                <a:spcPts val="640"/>
              </a:spcBef>
              <a:spcAft>
                <a:spcPts val="0"/>
              </a:spcAft>
              <a:buSzPts val="1920"/>
              <a:buNone/>
            </a:pPr>
            <a:r>
              <a:t/>
            </a:r>
            <a:endParaRPr/>
          </a:p>
          <a:p>
            <a:pPr indent="-220980" lvl="0" marL="342900" rtl="0" algn="l">
              <a:spcBef>
                <a:spcPts val="640"/>
              </a:spcBef>
              <a:spcAft>
                <a:spcPts val="0"/>
              </a:spcAft>
              <a:buSzPts val="1920"/>
              <a:buNone/>
            </a:pPr>
            <a:r>
              <a:t/>
            </a:r>
            <a:endParaRPr/>
          </a:p>
          <a:p>
            <a:pPr indent="-342900" lvl="0" marL="342900" rtl="0" algn="l">
              <a:spcBef>
                <a:spcPts val="640"/>
              </a:spcBef>
              <a:spcAft>
                <a:spcPts val="0"/>
              </a:spcAft>
              <a:buSzPts val="1920"/>
              <a:buChar char="■"/>
            </a:pPr>
            <a:r>
              <a:rPr lang="en-US"/>
              <a:t>Note that since the MSE is a quadratic function of the weights it represents a bowl shaped surface in the </a:t>
            </a:r>
            <a:r>
              <a:rPr lang="en-US">
                <a:solidFill>
                  <a:srgbClr val="009900"/>
                </a:solidFill>
              </a:rPr>
              <a:t>(n+1) x 1</a:t>
            </a:r>
            <a:r>
              <a:rPr lang="en-US"/>
              <a:t> weight</a:t>
            </a:r>
            <a:r>
              <a:rPr lang="en-US">
                <a:latin typeface="Comic Sans MS"/>
                <a:ea typeface="Comic Sans MS"/>
                <a:cs typeface="Comic Sans MS"/>
                <a:sym typeface="Comic Sans MS"/>
              </a:rPr>
              <a:t>—</a:t>
            </a:r>
            <a:r>
              <a:rPr lang="en-US"/>
              <a:t>MSE cross space.</a:t>
            </a:r>
            <a:endParaRPr/>
          </a:p>
        </p:txBody>
      </p:sp>
      <p:pic>
        <p:nvPicPr>
          <p:cNvPr id="910" name="Google Shape;910;p87"/>
          <p:cNvPicPr preferRelativeResize="0"/>
          <p:nvPr/>
        </p:nvPicPr>
        <p:blipFill rotWithShape="1">
          <a:blip r:embed="rId3">
            <a:alphaModFix/>
          </a:blip>
          <a:srcRect b="0" l="0" r="0" t="0"/>
          <a:stretch/>
        </p:blipFill>
        <p:spPr>
          <a:xfrm>
            <a:off x="1619250" y="3141663"/>
            <a:ext cx="7127875" cy="893762"/>
          </a:xfrm>
          <a:prstGeom prst="rect">
            <a:avLst/>
          </a:prstGeom>
          <a:noFill/>
          <a:ln>
            <a:noFill/>
          </a:ln>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916" name="Google Shape;916;p88"/>
          <p:cNvSpPr txBox="1"/>
          <p:nvPr>
            <p:ph idx="1" type="body"/>
          </p:nvPr>
        </p:nvSpPr>
        <p:spPr>
          <a:xfrm>
            <a:off x="179388" y="2017713"/>
            <a:ext cx="87757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First compute the gradient by straightforward differentiation which is a linear function of weights</a:t>
            </a:r>
            <a:endParaRPr/>
          </a:p>
          <a:p>
            <a:pPr indent="-220980" lvl="0" marL="342900" rtl="0" algn="l">
              <a:lnSpc>
                <a:spcPct val="90000"/>
              </a:lnSpc>
              <a:spcBef>
                <a:spcPts val="640"/>
              </a:spcBef>
              <a:spcAft>
                <a:spcPts val="0"/>
              </a:spcAft>
              <a:buSzPts val="1920"/>
              <a:buNone/>
            </a:pPr>
            <a:r>
              <a:t/>
            </a:r>
            <a:endParaRPr/>
          </a:p>
          <a:p>
            <a:pPr indent="-220980" lvl="0" marL="342900" rtl="0" algn="l">
              <a:lnSpc>
                <a:spcPct val="90000"/>
              </a:lnSpc>
              <a:spcBef>
                <a:spcPts val="640"/>
              </a:spcBef>
              <a:spcAft>
                <a:spcPts val="0"/>
              </a:spcAft>
              <a:buSzPts val="1920"/>
              <a:buNone/>
            </a:pPr>
            <a:r>
              <a:t/>
            </a:r>
            <a:endParaRPr/>
          </a:p>
          <a:p>
            <a:pPr indent="-342900" lvl="0" marL="342900" rtl="0" algn="l">
              <a:lnSpc>
                <a:spcPct val="90000"/>
              </a:lnSpc>
              <a:spcBef>
                <a:spcPts val="640"/>
              </a:spcBef>
              <a:spcAft>
                <a:spcPts val="0"/>
              </a:spcAft>
              <a:buSzPts val="1920"/>
              <a:buChar char="■"/>
            </a:pPr>
            <a:r>
              <a:rPr lang="en-US"/>
              <a:t>To find the optimal set of weights,    , simply set            </a:t>
            </a:r>
            <a:endParaRPr/>
          </a:p>
          <a:p>
            <a:pPr indent="-342900" lvl="0" marL="342900" rtl="0" algn="l">
              <a:lnSpc>
                <a:spcPct val="90000"/>
              </a:lnSpc>
              <a:spcBef>
                <a:spcPts val="640"/>
              </a:spcBef>
              <a:spcAft>
                <a:spcPts val="0"/>
              </a:spcAft>
              <a:buSzPts val="1920"/>
              <a:buFont typeface="Noto Sans Symbols"/>
              <a:buNone/>
            </a:pPr>
            <a:r>
              <a:rPr lang="en-US"/>
              <a:t>	</a:t>
            </a:r>
            <a:endParaRPr/>
          </a:p>
          <a:p>
            <a:pPr indent="-342900" lvl="0" marL="342900" rtl="0" algn="l">
              <a:lnSpc>
                <a:spcPct val="90000"/>
              </a:lnSpc>
              <a:spcBef>
                <a:spcPts val="640"/>
              </a:spcBef>
              <a:spcAft>
                <a:spcPts val="0"/>
              </a:spcAft>
              <a:buSzPts val="1920"/>
              <a:buFont typeface="Noto Sans Symbols"/>
              <a:buNone/>
            </a:pPr>
            <a:r>
              <a:rPr lang="en-US"/>
              <a:t>	which yields </a:t>
            </a:r>
            <a:endParaRPr/>
          </a:p>
        </p:txBody>
      </p:sp>
      <p:sp>
        <p:nvSpPr>
          <p:cNvPr id="917" name="Google Shape;917;p8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Finding the Minimum Error(1/2) </a:t>
            </a:r>
            <a:endParaRPr/>
          </a:p>
        </p:txBody>
      </p:sp>
      <p:pic>
        <p:nvPicPr>
          <p:cNvPr id="918" name="Google Shape;918;p88"/>
          <p:cNvPicPr preferRelativeResize="0"/>
          <p:nvPr/>
        </p:nvPicPr>
        <p:blipFill rotWithShape="1">
          <a:blip r:embed="rId3">
            <a:alphaModFix/>
          </a:blip>
          <a:srcRect b="0" l="0" r="0" t="0"/>
          <a:stretch/>
        </p:blipFill>
        <p:spPr>
          <a:xfrm>
            <a:off x="684213" y="3357563"/>
            <a:ext cx="7200900" cy="1157287"/>
          </a:xfrm>
          <a:prstGeom prst="rect">
            <a:avLst/>
          </a:prstGeom>
          <a:noFill/>
          <a:ln>
            <a:noFill/>
          </a:ln>
        </p:spPr>
      </p:pic>
      <p:pic>
        <p:nvPicPr>
          <p:cNvPr id="919" name="Google Shape;919;p88"/>
          <p:cNvPicPr preferRelativeResize="0"/>
          <p:nvPr/>
        </p:nvPicPr>
        <p:blipFill rotWithShape="1">
          <a:blip r:embed="rId4">
            <a:alphaModFix/>
          </a:blip>
          <a:srcRect b="0" l="0" r="0" t="0"/>
          <a:stretch/>
        </p:blipFill>
        <p:spPr>
          <a:xfrm>
            <a:off x="6227763" y="4508500"/>
            <a:ext cx="425450" cy="431800"/>
          </a:xfrm>
          <a:prstGeom prst="rect">
            <a:avLst/>
          </a:prstGeom>
          <a:noFill/>
          <a:ln>
            <a:noFill/>
          </a:ln>
        </p:spPr>
      </p:pic>
      <p:pic>
        <p:nvPicPr>
          <p:cNvPr id="920" name="Google Shape;920;p88"/>
          <p:cNvPicPr preferRelativeResize="0"/>
          <p:nvPr/>
        </p:nvPicPr>
        <p:blipFill rotWithShape="1">
          <a:blip r:embed="rId5">
            <a:alphaModFix/>
          </a:blip>
          <a:srcRect b="0" l="0" r="0" t="0"/>
          <a:stretch/>
        </p:blipFill>
        <p:spPr>
          <a:xfrm>
            <a:off x="611188" y="5084763"/>
            <a:ext cx="1439862" cy="546100"/>
          </a:xfrm>
          <a:prstGeom prst="rect">
            <a:avLst/>
          </a:prstGeom>
          <a:noFill/>
          <a:ln>
            <a:noFill/>
          </a:ln>
        </p:spPr>
      </p:pic>
      <p:pic>
        <p:nvPicPr>
          <p:cNvPr id="921" name="Google Shape;921;p88"/>
          <p:cNvPicPr preferRelativeResize="0"/>
          <p:nvPr/>
        </p:nvPicPr>
        <p:blipFill rotWithShape="1">
          <a:blip r:embed="rId6">
            <a:alphaModFix/>
          </a:blip>
          <a:srcRect b="0" l="0" r="0" t="0"/>
          <a:stretch/>
        </p:blipFill>
        <p:spPr>
          <a:xfrm>
            <a:off x="755650" y="6092825"/>
            <a:ext cx="6408738" cy="571500"/>
          </a:xfrm>
          <a:prstGeom prst="rect">
            <a:avLst/>
          </a:prstGeom>
          <a:noFill/>
          <a:ln>
            <a:noFill/>
          </a:ln>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8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927" name="Google Shape;927;p89"/>
          <p:cNvSpPr txBox="1"/>
          <p:nvPr>
            <p:ph idx="1" type="body"/>
          </p:nvPr>
        </p:nvSpPr>
        <p:spPr>
          <a:xfrm>
            <a:off x="179388" y="2017713"/>
            <a:ext cx="87757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This system of equations (8) is called the </a:t>
            </a:r>
            <a:r>
              <a:rPr i="1" lang="en-US">
                <a:solidFill>
                  <a:schemeClr val="hlink"/>
                </a:solidFill>
              </a:rPr>
              <a:t>Weiner-Hopf system</a:t>
            </a:r>
            <a:r>
              <a:rPr i="1" lang="en-US"/>
              <a:t> </a:t>
            </a:r>
            <a:r>
              <a:rPr lang="en-US"/>
              <a:t>and its solution is the </a:t>
            </a:r>
            <a:r>
              <a:rPr lang="en-US">
                <a:solidFill>
                  <a:srgbClr val="0000FF"/>
                </a:solidFill>
              </a:rPr>
              <a:t>Weiner solution </a:t>
            </a:r>
            <a:r>
              <a:rPr lang="en-US"/>
              <a:t>or the</a:t>
            </a:r>
            <a:r>
              <a:rPr lang="en-US">
                <a:solidFill>
                  <a:srgbClr val="0000FF"/>
                </a:solidFill>
              </a:rPr>
              <a:t> Weiner filter </a:t>
            </a:r>
            <a:endParaRPr/>
          </a:p>
          <a:p>
            <a:pPr indent="-220980" lvl="0" marL="342900" rtl="0" algn="l">
              <a:lnSpc>
                <a:spcPct val="90000"/>
              </a:lnSpc>
              <a:spcBef>
                <a:spcPts val="640"/>
              </a:spcBef>
              <a:spcAft>
                <a:spcPts val="0"/>
              </a:spcAft>
              <a:buSzPts val="1920"/>
              <a:buNone/>
            </a:pPr>
            <a:r>
              <a:t/>
            </a:r>
            <a:endParaRPr>
              <a:solidFill>
                <a:srgbClr val="0000FF"/>
              </a:solidFill>
            </a:endParaRPr>
          </a:p>
          <a:p>
            <a:pPr indent="-342900" lvl="0" marL="342900" rtl="0" algn="l">
              <a:lnSpc>
                <a:spcPct val="90000"/>
              </a:lnSpc>
              <a:spcBef>
                <a:spcPts val="640"/>
              </a:spcBef>
              <a:spcAft>
                <a:spcPts val="0"/>
              </a:spcAft>
              <a:buSzPts val="1920"/>
              <a:buChar char="■"/>
            </a:pPr>
            <a:r>
              <a:rPr lang="en-US"/>
              <a:t>is the point in weight space that represents the minimum mean-square error </a:t>
            </a:r>
            <a:endParaRPr/>
          </a:p>
        </p:txBody>
      </p:sp>
      <p:sp>
        <p:nvSpPr>
          <p:cNvPr id="928" name="Google Shape;928;p8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Finding the Minimum Error (2/2)</a:t>
            </a:r>
            <a:endParaRPr/>
          </a:p>
        </p:txBody>
      </p:sp>
      <p:pic>
        <p:nvPicPr>
          <p:cNvPr id="929" name="Google Shape;929;p89"/>
          <p:cNvPicPr preferRelativeResize="0"/>
          <p:nvPr/>
        </p:nvPicPr>
        <p:blipFill rotWithShape="1">
          <a:blip r:embed="rId3">
            <a:alphaModFix/>
          </a:blip>
          <a:srcRect b="0" l="0" r="0" t="0"/>
          <a:stretch/>
        </p:blipFill>
        <p:spPr>
          <a:xfrm>
            <a:off x="684213" y="3429000"/>
            <a:ext cx="6551612" cy="576263"/>
          </a:xfrm>
          <a:prstGeom prst="rect">
            <a:avLst/>
          </a:prstGeom>
          <a:noFill/>
          <a:ln>
            <a:noFill/>
          </a:ln>
        </p:spPr>
      </p:pic>
      <p:pic>
        <p:nvPicPr>
          <p:cNvPr id="930" name="Google Shape;930;p89"/>
          <p:cNvPicPr preferRelativeResize="0"/>
          <p:nvPr/>
        </p:nvPicPr>
        <p:blipFill rotWithShape="1">
          <a:blip r:embed="rId4">
            <a:alphaModFix/>
          </a:blip>
          <a:srcRect b="0" l="0" r="0" t="0"/>
          <a:stretch/>
        </p:blipFill>
        <p:spPr>
          <a:xfrm>
            <a:off x="5364163" y="4365625"/>
            <a:ext cx="720725" cy="585788"/>
          </a:xfrm>
          <a:prstGeom prst="rect">
            <a:avLst/>
          </a:prstGeom>
          <a:noFill/>
          <a:ln>
            <a:noFill/>
          </a:ln>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936" name="Google Shape;936;p9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Computing the Optimal Filter(1/2)</a:t>
            </a:r>
            <a:endParaRPr/>
          </a:p>
        </p:txBody>
      </p:sp>
      <p:sp>
        <p:nvSpPr>
          <p:cNvPr id="937" name="Google Shape;937;p90"/>
          <p:cNvSpPr txBox="1"/>
          <p:nvPr>
            <p:ph idx="1" type="body"/>
          </p:nvPr>
        </p:nvSpPr>
        <p:spPr>
          <a:xfrm>
            <a:off x="250825" y="2133600"/>
            <a:ext cx="863123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First compute       and    . Substituting from Eqn. (9) into Eqn. (6) yields:</a:t>
            </a:r>
            <a:endParaRPr/>
          </a:p>
          <a:p>
            <a:pPr indent="-220980" lvl="0" marL="342900" rtl="0" algn="l">
              <a:spcBef>
                <a:spcPts val="640"/>
              </a:spcBef>
              <a:spcAft>
                <a:spcPts val="0"/>
              </a:spcAft>
              <a:buSzPts val="1920"/>
              <a:buNone/>
            </a:pPr>
            <a:r>
              <a:t/>
            </a:r>
            <a:endParaRPr/>
          </a:p>
          <a:p>
            <a:pPr indent="-220980" lvl="0" marL="342900" rtl="0" algn="l">
              <a:spcBef>
                <a:spcPts val="640"/>
              </a:spcBef>
              <a:spcAft>
                <a:spcPts val="0"/>
              </a:spcAft>
              <a:buSzPts val="1920"/>
              <a:buNone/>
            </a:pPr>
            <a:r>
              <a:t/>
            </a:r>
            <a:endParaRPr/>
          </a:p>
          <a:p>
            <a:pPr indent="-220980" lvl="0" marL="342900" rtl="0" algn="l">
              <a:spcBef>
                <a:spcPts val="640"/>
              </a:spcBef>
              <a:spcAft>
                <a:spcPts val="0"/>
              </a:spcAft>
              <a:buSzPts val="1920"/>
              <a:buNone/>
            </a:pPr>
            <a:r>
              <a:t/>
            </a:r>
            <a:endParaRPr/>
          </a:p>
          <a:p>
            <a:pPr indent="-220980" lvl="0" marL="342900" rtl="0" algn="l">
              <a:spcBef>
                <a:spcPts val="640"/>
              </a:spcBef>
              <a:spcAft>
                <a:spcPts val="0"/>
              </a:spcAft>
              <a:buSzPts val="1920"/>
              <a:buNone/>
            </a:pPr>
            <a:r>
              <a:t/>
            </a:r>
            <a:endParaRPr/>
          </a:p>
          <a:p>
            <a:pPr indent="-220980" lvl="0" marL="342900" rtl="0" algn="l">
              <a:spcBef>
                <a:spcPts val="640"/>
              </a:spcBef>
              <a:spcAft>
                <a:spcPts val="0"/>
              </a:spcAft>
              <a:buSzPts val="1920"/>
              <a:buNone/>
            </a:pPr>
            <a:r>
              <a:t/>
            </a:r>
            <a:endParaRPr/>
          </a:p>
        </p:txBody>
      </p:sp>
      <p:pic>
        <p:nvPicPr>
          <p:cNvPr id="938" name="Google Shape;938;p90"/>
          <p:cNvPicPr preferRelativeResize="0"/>
          <p:nvPr/>
        </p:nvPicPr>
        <p:blipFill rotWithShape="1">
          <a:blip r:embed="rId3">
            <a:alphaModFix/>
          </a:blip>
          <a:srcRect b="0" l="0" r="0" t="0"/>
          <a:stretch/>
        </p:blipFill>
        <p:spPr>
          <a:xfrm>
            <a:off x="2987675" y="2276475"/>
            <a:ext cx="428625" cy="339725"/>
          </a:xfrm>
          <a:prstGeom prst="rect">
            <a:avLst/>
          </a:prstGeom>
          <a:noFill/>
          <a:ln>
            <a:noFill/>
          </a:ln>
        </p:spPr>
      </p:pic>
      <p:pic>
        <p:nvPicPr>
          <p:cNvPr id="939" name="Google Shape;939;p90"/>
          <p:cNvPicPr preferRelativeResize="0"/>
          <p:nvPr/>
        </p:nvPicPr>
        <p:blipFill rotWithShape="1">
          <a:blip r:embed="rId4">
            <a:alphaModFix/>
          </a:blip>
          <a:srcRect b="0" l="0" r="0" t="0"/>
          <a:stretch/>
        </p:blipFill>
        <p:spPr>
          <a:xfrm>
            <a:off x="4284663" y="2276475"/>
            <a:ext cx="287337" cy="311150"/>
          </a:xfrm>
          <a:prstGeom prst="rect">
            <a:avLst/>
          </a:prstGeom>
          <a:noFill/>
          <a:ln>
            <a:noFill/>
          </a:ln>
        </p:spPr>
      </p:pic>
      <p:pic>
        <p:nvPicPr>
          <p:cNvPr id="940" name="Google Shape;940;p90"/>
          <p:cNvPicPr preferRelativeResize="0"/>
          <p:nvPr/>
        </p:nvPicPr>
        <p:blipFill rotWithShape="1">
          <a:blip r:embed="rId5">
            <a:alphaModFix/>
          </a:blip>
          <a:srcRect b="0" l="0" r="0" t="0"/>
          <a:stretch/>
        </p:blipFill>
        <p:spPr>
          <a:xfrm>
            <a:off x="900113" y="3213100"/>
            <a:ext cx="7704137" cy="2728913"/>
          </a:xfrm>
          <a:prstGeom prst="rect">
            <a:avLst/>
          </a:prstGeom>
          <a:noFill/>
          <a:ln>
            <a:noFill/>
          </a:ln>
        </p:spPr>
      </p:pic>
      <p:sp>
        <p:nvSpPr>
          <p:cNvPr id="941" name="Google Shape;941;p90"/>
          <p:cNvSpPr txBox="1"/>
          <p:nvPr/>
        </p:nvSpPr>
        <p:spPr>
          <a:xfrm>
            <a:off x="3471863" y="5829300"/>
            <a:ext cx="1841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Tahoma"/>
              <a:ea typeface="Tahoma"/>
              <a:cs typeface="Tahoma"/>
              <a:sym typeface="Tahoma"/>
            </a:endParaRPr>
          </a:p>
        </p:txBody>
      </p:sp>
      <p:sp>
        <p:nvSpPr>
          <p:cNvPr id="942" name="Google Shape;942;p90"/>
          <p:cNvSpPr/>
          <p:nvPr/>
        </p:nvSpPr>
        <p:spPr>
          <a:xfrm>
            <a:off x="1524000" y="1525588"/>
            <a:ext cx="6096000" cy="4064000"/>
          </a:xfrm>
          <a:prstGeom prst="rect">
            <a:avLst/>
          </a:prstGeom>
          <a:noFill/>
          <a:ln>
            <a:noFill/>
          </a:ln>
        </p:spPr>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948" name="Google Shape;948;p9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Computing the Optimal Filter(2/2)</a:t>
            </a:r>
            <a:endParaRPr/>
          </a:p>
        </p:txBody>
      </p:sp>
      <p:sp>
        <p:nvSpPr>
          <p:cNvPr id="949" name="Google Shape;949;p91"/>
          <p:cNvSpPr txBox="1"/>
          <p:nvPr>
            <p:ph idx="1" type="body"/>
          </p:nvPr>
        </p:nvSpPr>
        <p:spPr>
          <a:xfrm>
            <a:off x="250825" y="2133600"/>
            <a:ext cx="8631238"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For the treatment of weight update procedures we reformulate the expression for mean-square error in terms of the deviation                , of the weight vector from the Weiner solution.</a:t>
            </a:r>
            <a:endParaRPr/>
          </a:p>
        </p:txBody>
      </p:sp>
      <p:sp>
        <p:nvSpPr>
          <p:cNvPr id="950" name="Google Shape;950;p91"/>
          <p:cNvSpPr txBox="1"/>
          <p:nvPr/>
        </p:nvSpPr>
        <p:spPr>
          <a:xfrm>
            <a:off x="3471863" y="5829300"/>
            <a:ext cx="1841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Tahoma"/>
              <a:ea typeface="Tahoma"/>
              <a:cs typeface="Tahoma"/>
              <a:sym typeface="Tahoma"/>
            </a:endParaRPr>
          </a:p>
        </p:txBody>
      </p:sp>
      <p:sp>
        <p:nvSpPr>
          <p:cNvPr id="951" name="Google Shape;951;p91"/>
          <p:cNvSpPr/>
          <p:nvPr/>
        </p:nvSpPr>
        <p:spPr>
          <a:xfrm>
            <a:off x="1524000" y="1525588"/>
            <a:ext cx="6096000" cy="4064000"/>
          </a:xfrm>
          <a:prstGeom prst="rect">
            <a:avLst/>
          </a:prstGeom>
          <a:noFill/>
          <a:ln>
            <a:noFill/>
          </a:ln>
        </p:spPr>
      </p:sp>
      <p:pic>
        <p:nvPicPr>
          <p:cNvPr id="952" name="Google Shape;952;p91"/>
          <p:cNvPicPr preferRelativeResize="0"/>
          <p:nvPr/>
        </p:nvPicPr>
        <p:blipFill rotWithShape="1">
          <a:blip r:embed="rId3">
            <a:alphaModFix/>
          </a:blip>
          <a:srcRect b="0" l="0" r="0" t="0"/>
          <a:stretch/>
        </p:blipFill>
        <p:spPr>
          <a:xfrm>
            <a:off x="4787900" y="3213100"/>
            <a:ext cx="1511300" cy="460375"/>
          </a:xfrm>
          <a:prstGeom prst="rect">
            <a:avLst/>
          </a:prstGeom>
          <a:noFill/>
          <a:ln>
            <a:noFill/>
          </a:ln>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9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958" name="Google Shape;958;p92"/>
          <p:cNvSpPr txBox="1"/>
          <p:nvPr>
            <p:ph idx="1" type="body"/>
          </p:nvPr>
        </p:nvSpPr>
        <p:spPr>
          <a:xfrm>
            <a:off x="395288" y="2133600"/>
            <a:ext cx="8424862" cy="4267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Substituting                   into Eqn. (6)</a:t>
            </a:r>
            <a:endParaRPr/>
          </a:p>
          <a:p>
            <a:pPr indent="-220980" lvl="0" marL="342900" rtl="0" algn="l">
              <a:lnSpc>
                <a:spcPct val="90000"/>
              </a:lnSpc>
              <a:spcBef>
                <a:spcPts val="640"/>
              </a:spcBef>
              <a:spcAft>
                <a:spcPts val="0"/>
              </a:spcAft>
              <a:buSzPts val="1920"/>
              <a:buNone/>
            </a:pPr>
            <a:r>
              <a:t/>
            </a:r>
            <a:endParaRPr/>
          </a:p>
          <a:p>
            <a:pPr indent="-220980" lvl="0" marL="342900" rtl="0" algn="l">
              <a:lnSpc>
                <a:spcPct val="90000"/>
              </a:lnSpc>
              <a:spcBef>
                <a:spcPts val="640"/>
              </a:spcBef>
              <a:spcAft>
                <a:spcPts val="0"/>
              </a:spcAft>
              <a:buSzPts val="1920"/>
              <a:buNone/>
            </a:pPr>
            <a:r>
              <a:t/>
            </a:r>
            <a:endParaRPr/>
          </a:p>
          <a:p>
            <a:pPr indent="-220980" lvl="0" marL="342900" rtl="0" algn="l">
              <a:lnSpc>
                <a:spcPct val="90000"/>
              </a:lnSpc>
              <a:spcBef>
                <a:spcPts val="640"/>
              </a:spcBef>
              <a:spcAft>
                <a:spcPts val="0"/>
              </a:spcAft>
              <a:buSzPts val="1920"/>
              <a:buNone/>
            </a:pPr>
            <a:r>
              <a:t/>
            </a:r>
            <a:endParaRPr/>
          </a:p>
          <a:p>
            <a:pPr indent="-220980" lvl="0" marL="342900" rtl="0" algn="l">
              <a:lnSpc>
                <a:spcPct val="90000"/>
              </a:lnSpc>
              <a:spcBef>
                <a:spcPts val="640"/>
              </a:spcBef>
              <a:spcAft>
                <a:spcPts val="0"/>
              </a:spcAft>
              <a:buSzPts val="1920"/>
              <a:buNone/>
            </a:pPr>
            <a:r>
              <a:t/>
            </a:r>
            <a:endParaRPr/>
          </a:p>
          <a:p>
            <a:pPr indent="-220980" lvl="0" marL="342900" rtl="0" algn="l">
              <a:lnSpc>
                <a:spcPct val="90000"/>
              </a:lnSpc>
              <a:spcBef>
                <a:spcPts val="640"/>
              </a:spcBef>
              <a:spcAft>
                <a:spcPts val="0"/>
              </a:spcAft>
              <a:buSzPts val="1920"/>
              <a:buNone/>
            </a:pPr>
            <a:r>
              <a:t/>
            </a:r>
            <a:endParaRPr/>
          </a:p>
          <a:p>
            <a:pPr indent="-220980" lvl="0" marL="342900" rtl="0" algn="l">
              <a:lnSpc>
                <a:spcPct val="90000"/>
              </a:lnSpc>
              <a:spcBef>
                <a:spcPts val="640"/>
              </a:spcBef>
              <a:spcAft>
                <a:spcPts val="0"/>
              </a:spcAft>
              <a:buSzPts val="1920"/>
              <a:buNone/>
            </a:pPr>
            <a:r>
              <a:t/>
            </a:r>
            <a:endParaRPr/>
          </a:p>
          <a:p>
            <a:pPr indent="-220980" lvl="0" marL="342900" rtl="0" algn="l">
              <a:lnSpc>
                <a:spcPct val="90000"/>
              </a:lnSpc>
              <a:spcBef>
                <a:spcPts val="640"/>
              </a:spcBef>
              <a:spcAft>
                <a:spcPts val="0"/>
              </a:spcAft>
              <a:buSzPts val="1920"/>
              <a:buNone/>
            </a:pPr>
            <a:r>
              <a:t/>
            </a:r>
            <a:endParaRPr/>
          </a:p>
          <a:p>
            <a:pPr indent="-220980" lvl="0" marL="342900" rtl="0" algn="l">
              <a:lnSpc>
                <a:spcPct val="90000"/>
              </a:lnSpc>
              <a:spcBef>
                <a:spcPts val="640"/>
              </a:spcBef>
              <a:spcAft>
                <a:spcPts val="0"/>
              </a:spcAft>
              <a:buSzPts val="1920"/>
              <a:buNone/>
            </a:pPr>
            <a:r>
              <a:t/>
            </a:r>
            <a:endParaRPr/>
          </a:p>
        </p:txBody>
      </p:sp>
      <p:sp>
        <p:nvSpPr>
          <p:cNvPr id="959" name="Google Shape;959;p9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Computing R(1/2)</a:t>
            </a:r>
            <a:endParaRPr/>
          </a:p>
        </p:txBody>
      </p:sp>
      <p:pic>
        <p:nvPicPr>
          <p:cNvPr id="960" name="Google Shape;960;p92"/>
          <p:cNvPicPr preferRelativeResize="0"/>
          <p:nvPr/>
        </p:nvPicPr>
        <p:blipFill rotWithShape="1">
          <a:blip r:embed="rId3">
            <a:alphaModFix/>
          </a:blip>
          <a:srcRect b="0" l="0" r="0" t="0"/>
          <a:stretch/>
        </p:blipFill>
        <p:spPr>
          <a:xfrm>
            <a:off x="2987675" y="2133600"/>
            <a:ext cx="1512888" cy="458788"/>
          </a:xfrm>
          <a:prstGeom prst="rect">
            <a:avLst/>
          </a:prstGeom>
          <a:noFill/>
          <a:ln>
            <a:noFill/>
          </a:ln>
        </p:spPr>
      </p:pic>
      <p:pic>
        <p:nvPicPr>
          <p:cNvPr id="961" name="Google Shape;961;p92"/>
          <p:cNvPicPr preferRelativeResize="0"/>
          <p:nvPr/>
        </p:nvPicPr>
        <p:blipFill rotWithShape="1">
          <a:blip r:embed="rId4">
            <a:alphaModFix/>
          </a:blip>
          <a:srcRect b="0" l="0" r="0" t="0"/>
          <a:stretch/>
        </p:blipFill>
        <p:spPr>
          <a:xfrm>
            <a:off x="827088" y="2636838"/>
            <a:ext cx="7777162" cy="3632200"/>
          </a:xfrm>
          <a:prstGeom prst="rect">
            <a:avLst/>
          </a:prstGeom>
          <a:noFill/>
          <a:ln>
            <a:noFill/>
          </a:ln>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9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967" name="Google Shape;967;p93"/>
          <p:cNvSpPr txBox="1"/>
          <p:nvPr>
            <p:ph idx="1" type="body"/>
          </p:nvPr>
        </p:nvSpPr>
        <p:spPr>
          <a:xfrm>
            <a:off x="539750" y="1773238"/>
            <a:ext cx="8001000" cy="4267200"/>
          </a:xfrm>
          <a:prstGeom prst="rect">
            <a:avLst/>
          </a:prstGeom>
          <a:noFill/>
          <a:ln>
            <a:noFill/>
          </a:ln>
        </p:spPr>
        <p:txBody>
          <a:bodyPr anchorCtr="0" anchor="t" bIns="45700" lIns="91425" spcFirstLastPara="1" rIns="91425" wrap="square" tIns="45700">
            <a:noAutofit/>
          </a:bodyPr>
          <a:lstStyle/>
          <a:p>
            <a:pPr indent="-220980" lvl="0" marL="342900" rtl="0" algn="l">
              <a:lnSpc>
                <a:spcPct val="90000"/>
              </a:lnSpc>
              <a:spcBef>
                <a:spcPts val="0"/>
              </a:spcBef>
              <a:spcAft>
                <a:spcPts val="0"/>
              </a:spcAft>
              <a:buSzPts val="1920"/>
              <a:buNone/>
            </a:pPr>
            <a:r>
              <a:t/>
            </a:r>
            <a:endParaRPr/>
          </a:p>
          <a:p>
            <a:pPr indent="-342900" lvl="0" marL="342900" rtl="0" algn="l">
              <a:lnSpc>
                <a:spcPct val="90000"/>
              </a:lnSpc>
              <a:spcBef>
                <a:spcPts val="640"/>
              </a:spcBef>
              <a:spcAft>
                <a:spcPts val="0"/>
              </a:spcAft>
              <a:buSzPts val="1920"/>
              <a:buChar char="■"/>
            </a:pPr>
            <a:r>
              <a:rPr lang="en-US"/>
              <a:t>Note that since the mean-square error     is non-negative, we must have              . This implies that </a:t>
            </a:r>
            <a:r>
              <a:rPr lang="en-US">
                <a:solidFill>
                  <a:srgbClr val="009900"/>
                </a:solidFill>
              </a:rPr>
              <a:t>R</a:t>
            </a:r>
            <a:r>
              <a:rPr lang="en-US"/>
              <a:t> is positive semi-definite. Usually however, </a:t>
            </a:r>
            <a:r>
              <a:rPr lang="en-US">
                <a:solidFill>
                  <a:srgbClr val="009900"/>
                </a:solidFill>
              </a:rPr>
              <a:t>R</a:t>
            </a:r>
            <a:r>
              <a:rPr lang="en-US"/>
              <a:t> is positive definite.</a:t>
            </a:r>
            <a:endParaRPr/>
          </a:p>
        </p:txBody>
      </p:sp>
      <p:sp>
        <p:nvSpPr>
          <p:cNvPr id="968" name="Google Shape;968;p9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Computing R(2/2)</a:t>
            </a:r>
            <a:endParaRPr/>
          </a:p>
        </p:txBody>
      </p:sp>
      <p:pic>
        <p:nvPicPr>
          <p:cNvPr id="969" name="Google Shape;969;p93"/>
          <p:cNvPicPr preferRelativeResize="0"/>
          <p:nvPr/>
        </p:nvPicPr>
        <p:blipFill rotWithShape="1">
          <a:blip r:embed="rId3">
            <a:alphaModFix/>
          </a:blip>
          <a:srcRect b="0" l="0" r="0" t="0"/>
          <a:stretch/>
        </p:blipFill>
        <p:spPr>
          <a:xfrm>
            <a:off x="7164388" y="2420938"/>
            <a:ext cx="292100" cy="320675"/>
          </a:xfrm>
          <a:prstGeom prst="rect">
            <a:avLst/>
          </a:prstGeom>
          <a:noFill/>
          <a:ln>
            <a:noFill/>
          </a:ln>
        </p:spPr>
      </p:pic>
      <p:pic>
        <p:nvPicPr>
          <p:cNvPr id="970" name="Google Shape;970;p93"/>
          <p:cNvPicPr preferRelativeResize="0"/>
          <p:nvPr/>
        </p:nvPicPr>
        <p:blipFill rotWithShape="1">
          <a:blip r:embed="rId4">
            <a:alphaModFix/>
          </a:blip>
          <a:srcRect b="0" l="0" r="0" t="0"/>
          <a:stretch/>
        </p:blipFill>
        <p:spPr>
          <a:xfrm>
            <a:off x="5651500" y="2852738"/>
            <a:ext cx="985838" cy="309562"/>
          </a:xfrm>
          <a:prstGeom prst="rect">
            <a:avLst/>
          </a:prstGeom>
          <a:noFill/>
          <a:ln>
            <a:no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976" name="Google Shape;976;p94"/>
          <p:cNvSpPr txBox="1"/>
          <p:nvPr>
            <p:ph idx="1" type="body"/>
          </p:nvPr>
        </p:nvSpPr>
        <p:spPr>
          <a:xfrm>
            <a:off x="539750" y="1773238"/>
            <a:ext cx="8001000" cy="4267200"/>
          </a:xfrm>
          <a:prstGeom prst="rect">
            <a:avLst/>
          </a:prstGeom>
          <a:noFill/>
          <a:ln>
            <a:noFill/>
          </a:ln>
        </p:spPr>
        <p:txBody>
          <a:bodyPr anchorCtr="0" anchor="t" bIns="45700" lIns="91425" spcFirstLastPara="1" rIns="91425" wrap="square" tIns="45700">
            <a:noAutofit/>
          </a:bodyPr>
          <a:lstStyle/>
          <a:p>
            <a:pPr indent="-220980" lvl="0" marL="342900" rtl="0" algn="l">
              <a:lnSpc>
                <a:spcPct val="90000"/>
              </a:lnSpc>
              <a:spcBef>
                <a:spcPts val="0"/>
              </a:spcBef>
              <a:spcAft>
                <a:spcPts val="0"/>
              </a:spcAft>
              <a:buSzPts val="1920"/>
              <a:buNone/>
            </a:pPr>
            <a:r>
              <a:t/>
            </a:r>
            <a:endParaRPr/>
          </a:p>
          <a:p>
            <a:pPr indent="-342900" lvl="0" marL="342900" rtl="0" algn="l">
              <a:lnSpc>
                <a:spcPct val="90000"/>
              </a:lnSpc>
              <a:spcBef>
                <a:spcPts val="640"/>
              </a:spcBef>
              <a:spcAft>
                <a:spcPts val="0"/>
              </a:spcAft>
              <a:buSzPts val="1920"/>
              <a:buChar char="■"/>
            </a:pPr>
            <a:r>
              <a:rPr lang="en-US"/>
              <a:t>A symmetric matrix R and the quadratic form     	     are called</a:t>
            </a:r>
            <a:endParaRPr/>
          </a:p>
          <a:p>
            <a:pPr indent="-514350" lvl="0" marL="514350" rtl="0" algn="l">
              <a:lnSpc>
                <a:spcPct val="90000"/>
              </a:lnSpc>
              <a:spcBef>
                <a:spcPts val="640"/>
              </a:spcBef>
              <a:spcAft>
                <a:spcPts val="0"/>
              </a:spcAft>
              <a:buSzPts val="1920"/>
              <a:buFont typeface="Noto Sans Symbols"/>
              <a:buNone/>
            </a:pPr>
            <a:r>
              <a:rPr lang="en-US"/>
              <a:t>	positive semidefinite if</a:t>
            </a:r>
            <a:endParaRPr/>
          </a:p>
          <a:p>
            <a:pPr indent="-514350" lvl="0" marL="514350" rtl="0" algn="l">
              <a:lnSpc>
                <a:spcPct val="90000"/>
              </a:lnSpc>
              <a:spcBef>
                <a:spcPts val="640"/>
              </a:spcBef>
              <a:spcAft>
                <a:spcPts val="0"/>
              </a:spcAft>
              <a:buSzPts val="1920"/>
              <a:buFont typeface="Noto Sans Symbols"/>
              <a:buNone/>
            </a:pPr>
            <a:r>
              <a:rPr lang="en-US"/>
              <a:t>	positive definite if</a:t>
            </a:r>
            <a:endParaRPr/>
          </a:p>
          <a:p>
            <a:pPr indent="-514350" lvl="0" marL="514350" rtl="0" algn="l">
              <a:lnSpc>
                <a:spcPct val="90000"/>
              </a:lnSpc>
              <a:spcBef>
                <a:spcPts val="640"/>
              </a:spcBef>
              <a:spcAft>
                <a:spcPts val="0"/>
              </a:spcAft>
              <a:buSzPts val="1920"/>
              <a:buChar char="■"/>
            </a:pPr>
            <a:r>
              <a:rPr lang="en-US"/>
              <a:t>We guarantee that all eigen values of R are positive and                 for all V ≠0</a:t>
            </a:r>
            <a:endParaRPr/>
          </a:p>
        </p:txBody>
      </p:sp>
      <p:sp>
        <p:nvSpPr>
          <p:cNvPr id="977" name="Google Shape;977;p9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Property of matrix</a:t>
            </a:r>
            <a:endParaRPr/>
          </a:p>
        </p:txBody>
      </p:sp>
      <p:pic>
        <p:nvPicPr>
          <p:cNvPr id="978" name="Google Shape;978;p94"/>
          <p:cNvPicPr preferRelativeResize="0"/>
          <p:nvPr/>
        </p:nvPicPr>
        <p:blipFill rotWithShape="1">
          <a:blip r:embed="rId3">
            <a:alphaModFix/>
          </a:blip>
          <a:srcRect b="0" l="0" r="0" t="0"/>
          <a:stretch/>
        </p:blipFill>
        <p:spPr>
          <a:xfrm>
            <a:off x="1063625" y="2852738"/>
            <a:ext cx="987425" cy="373062"/>
          </a:xfrm>
          <a:prstGeom prst="rect">
            <a:avLst/>
          </a:prstGeom>
          <a:noFill/>
          <a:ln cap="flat" cmpd="sng" w="9525">
            <a:solidFill>
              <a:schemeClr val="accent1"/>
            </a:solidFill>
            <a:prstDash val="solid"/>
            <a:miter lim="800000"/>
            <a:headEnd len="sm" w="sm" type="none"/>
            <a:tailEnd len="sm" w="sm" type="none"/>
          </a:ln>
        </p:spPr>
      </p:pic>
      <p:pic>
        <p:nvPicPr>
          <p:cNvPr id="979" name="Google Shape;979;p94"/>
          <p:cNvPicPr preferRelativeResize="0"/>
          <p:nvPr/>
        </p:nvPicPr>
        <p:blipFill rotWithShape="1">
          <a:blip r:embed="rId4">
            <a:alphaModFix/>
          </a:blip>
          <a:srcRect b="0" l="0" r="0" t="0"/>
          <a:stretch/>
        </p:blipFill>
        <p:spPr>
          <a:xfrm>
            <a:off x="5076825" y="3357563"/>
            <a:ext cx="1509713" cy="373062"/>
          </a:xfrm>
          <a:prstGeom prst="rect">
            <a:avLst/>
          </a:prstGeom>
          <a:noFill/>
          <a:ln>
            <a:noFill/>
          </a:ln>
        </p:spPr>
      </p:pic>
      <p:pic>
        <p:nvPicPr>
          <p:cNvPr id="980" name="Google Shape;980;p94"/>
          <p:cNvPicPr preferRelativeResize="0"/>
          <p:nvPr/>
        </p:nvPicPr>
        <p:blipFill rotWithShape="1">
          <a:blip r:embed="rId5">
            <a:alphaModFix/>
          </a:blip>
          <a:srcRect b="0" l="0" r="0" t="0"/>
          <a:stretch/>
        </p:blipFill>
        <p:spPr>
          <a:xfrm>
            <a:off x="4284663" y="3860800"/>
            <a:ext cx="1509712" cy="373063"/>
          </a:xfrm>
          <a:prstGeom prst="rect">
            <a:avLst/>
          </a:prstGeom>
          <a:noFill/>
          <a:ln>
            <a:noFill/>
          </a:ln>
        </p:spPr>
      </p:pic>
      <p:pic>
        <p:nvPicPr>
          <p:cNvPr id="981" name="Google Shape;981;p94"/>
          <p:cNvPicPr preferRelativeResize="0"/>
          <p:nvPr/>
        </p:nvPicPr>
        <p:blipFill rotWithShape="1">
          <a:blip r:embed="rId6">
            <a:alphaModFix/>
          </a:blip>
          <a:srcRect b="0" l="0" r="0" t="0"/>
          <a:stretch/>
        </p:blipFill>
        <p:spPr>
          <a:xfrm>
            <a:off x="3276600" y="4868863"/>
            <a:ext cx="1509713" cy="373062"/>
          </a:xfrm>
          <a:prstGeom prst="rect">
            <a:avLst/>
          </a:prstGeom>
          <a:noFill/>
          <a:ln>
            <a:noFill/>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9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987" name="Google Shape;987;p95"/>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560"/>
              <a:buChar char="■"/>
            </a:pPr>
            <a:r>
              <a:rPr lang="en-US" sz="2600"/>
              <a:t>Assume that </a:t>
            </a:r>
            <a:r>
              <a:rPr lang="en-US" sz="2600">
                <a:solidFill>
                  <a:srgbClr val="009900"/>
                </a:solidFill>
              </a:rPr>
              <a:t>R</a:t>
            </a:r>
            <a:r>
              <a:rPr lang="en-US" sz="2600"/>
              <a:t> has distinct eigenvalues    . Then we can construct a matrix </a:t>
            </a:r>
            <a:r>
              <a:rPr lang="en-US" sz="2600">
                <a:solidFill>
                  <a:srgbClr val="009900"/>
                </a:solidFill>
              </a:rPr>
              <a:t>Q</a:t>
            </a:r>
            <a:r>
              <a:rPr lang="en-US" sz="2600"/>
              <a:t> whose columns are corresponding eigenvectors     of </a:t>
            </a:r>
            <a:r>
              <a:rPr lang="en-US" sz="2600">
                <a:solidFill>
                  <a:srgbClr val="009900"/>
                </a:solidFill>
              </a:rPr>
              <a:t>R</a:t>
            </a:r>
            <a:r>
              <a:rPr lang="en-US" sz="2600"/>
              <a:t>.</a:t>
            </a:r>
            <a:endParaRPr/>
          </a:p>
          <a:p>
            <a:pPr indent="-342900" lvl="0" marL="342900" rtl="0" algn="l">
              <a:spcBef>
                <a:spcPts val="520"/>
              </a:spcBef>
              <a:spcAft>
                <a:spcPts val="0"/>
              </a:spcAft>
              <a:buSzPts val="1560"/>
              <a:buFont typeface="Noto Sans Symbols"/>
              <a:buNone/>
            </a:pPr>
            <a:r>
              <a:t/>
            </a:r>
            <a:endParaRPr sz="2600"/>
          </a:p>
          <a:p>
            <a:pPr indent="-342900" lvl="0" marL="342900" rtl="0" algn="l">
              <a:spcBef>
                <a:spcPts val="520"/>
              </a:spcBef>
              <a:spcAft>
                <a:spcPts val="0"/>
              </a:spcAft>
              <a:buSzPts val="1560"/>
              <a:buChar char="■"/>
            </a:pPr>
            <a:r>
              <a:rPr lang="en-US" sz="2600"/>
              <a:t>R can be diagonalized using an </a:t>
            </a:r>
            <a:r>
              <a:rPr i="1" lang="en-US" sz="2600"/>
              <a:t>orthogonal similarity transformation </a:t>
            </a:r>
            <a:r>
              <a:rPr lang="en-US" sz="2600"/>
              <a:t>as follows. Having constructed </a:t>
            </a:r>
            <a:r>
              <a:rPr lang="en-US" sz="2600">
                <a:solidFill>
                  <a:srgbClr val="009900"/>
                </a:solidFill>
              </a:rPr>
              <a:t>Q</a:t>
            </a:r>
            <a:r>
              <a:rPr lang="en-US" sz="2600"/>
              <a:t>, and knowing that:</a:t>
            </a:r>
            <a:endParaRPr/>
          </a:p>
          <a:p>
            <a:pPr indent="-243840" lvl="0" marL="342900" rtl="0" algn="l">
              <a:spcBef>
                <a:spcPts val="520"/>
              </a:spcBef>
              <a:spcAft>
                <a:spcPts val="0"/>
              </a:spcAft>
              <a:buSzPts val="1560"/>
              <a:buNone/>
            </a:pPr>
            <a:r>
              <a:t/>
            </a:r>
            <a:endParaRPr i="1" sz="2600"/>
          </a:p>
          <a:p>
            <a:pPr indent="-243840" lvl="0" marL="342900" rtl="0" algn="l">
              <a:spcBef>
                <a:spcPts val="520"/>
              </a:spcBef>
              <a:spcAft>
                <a:spcPts val="0"/>
              </a:spcAft>
              <a:buSzPts val="1560"/>
              <a:buNone/>
            </a:pPr>
            <a:r>
              <a:t/>
            </a:r>
            <a:endParaRPr sz="2600"/>
          </a:p>
        </p:txBody>
      </p:sp>
      <p:pic>
        <p:nvPicPr>
          <p:cNvPr id="988" name="Google Shape;988;p95"/>
          <p:cNvPicPr preferRelativeResize="0"/>
          <p:nvPr/>
        </p:nvPicPr>
        <p:blipFill rotWithShape="1">
          <a:blip r:embed="rId3">
            <a:alphaModFix/>
          </a:blip>
          <a:srcRect b="0" l="0" r="0" t="0"/>
          <a:stretch/>
        </p:blipFill>
        <p:spPr>
          <a:xfrm>
            <a:off x="6804025" y="2060575"/>
            <a:ext cx="277813" cy="417513"/>
          </a:xfrm>
          <a:prstGeom prst="rect">
            <a:avLst/>
          </a:prstGeom>
          <a:noFill/>
          <a:ln>
            <a:noFill/>
          </a:ln>
        </p:spPr>
      </p:pic>
      <p:pic>
        <p:nvPicPr>
          <p:cNvPr id="989" name="Google Shape;989;p95"/>
          <p:cNvPicPr preferRelativeResize="0"/>
          <p:nvPr/>
        </p:nvPicPr>
        <p:blipFill rotWithShape="1">
          <a:blip r:embed="rId4">
            <a:alphaModFix/>
          </a:blip>
          <a:srcRect b="0" l="0" r="0" t="0"/>
          <a:stretch/>
        </p:blipFill>
        <p:spPr>
          <a:xfrm>
            <a:off x="5364163" y="2852738"/>
            <a:ext cx="252412" cy="381000"/>
          </a:xfrm>
          <a:prstGeom prst="rect">
            <a:avLst/>
          </a:prstGeom>
          <a:noFill/>
          <a:ln>
            <a:noFill/>
          </a:ln>
        </p:spPr>
      </p:pic>
      <p:pic>
        <p:nvPicPr>
          <p:cNvPr id="990" name="Google Shape;990;p95"/>
          <p:cNvPicPr preferRelativeResize="0"/>
          <p:nvPr/>
        </p:nvPicPr>
        <p:blipFill rotWithShape="1">
          <a:blip r:embed="rId5">
            <a:alphaModFix/>
          </a:blip>
          <a:srcRect b="0" l="0" r="0" t="0"/>
          <a:stretch/>
        </p:blipFill>
        <p:spPr>
          <a:xfrm>
            <a:off x="2627313" y="3357563"/>
            <a:ext cx="4594225" cy="374650"/>
          </a:xfrm>
          <a:prstGeom prst="rect">
            <a:avLst/>
          </a:prstGeom>
          <a:noFill/>
          <a:ln>
            <a:noFill/>
          </a:ln>
        </p:spPr>
      </p:pic>
      <p:pic>
        <p:nvPicPr>
          <p:cNvPr id="991" name="Google Shape;991;p95"/>
          <p:cNvPicPr preferRelativeResize="0"/>
          <p:nvPr/>
        </p:nvPicPr>
        <p:blipFill rotWithShape="1">
          <a:blip r:embed="rId6">
            <a:alphaModFix/>
          </a:blip>
          <a:srcRect b="0" l="0" r="0" t="0"/>
          <a:stretch/>
        </p:blipFill>
        <p:spPr>
          <a:xfrm>
            <a:off x="2700338" y="4724400"/>
            <a:ext cx="5302250" cy="1514475"/>
          </a:xfrm>
          <a:prstGeom prst="rect">
            <a:avLst/>
          </a:prstGeom>
          <a:noFill/>
          <a:ln>
            <a:noFill/>
          </a:ln>
        </p:spPr>
      </p:pic>
      <p:sp>
        <p:nvSpPr>
          <p:cNvPr id="992" name="Google Shape;992;p95"/>
          <p:cNvSpPr txBox="1"/>
          <p:nvPr/>
        </p:nvSpPr>
        <p:spPr>
          <a:xfrm>
            <a:off x="1619250" y="5013325"/>
            <a:ext cx="1160463"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ahoma"/>
                <a:ea typeface="Tahoma"/>
                <a:cs typeface="Tahoma"/>
                <a:sym typeface="Tahoma"/>
              </a:rPr>
              <a:t>We have</a:t>
            </a:r>
            <a:endParaRPr/>
          </a:p>
        </p:txBody>
      </p:sp>
      <p:pic>
        <p:nvPicPr>
          <p:cNvPr id="993" name="Google Shape;993;p95"/>
          <p:cNvPicPr preferRelativeResize="0"/>
          <p:nvPr/>
        </p:nvPicPr>
        <p:blipFill rotWithShape="1">
          <a:blip r:embed="rId7">
            <a:alphaModFix/>
          </a:blip>
          <a:srcRect b="0" l="0" r="0" t="0"/>
          <a:stretch/>
        </p:blipFill>
        <p:spPr>
          <a:xfrm>
            <a:off x="2124075" y="6308725"/>
            <a:ext cx="5800725" cy="385763"/>
          </a:xfrm>
          <a:prstGeom prst="rect">
            <a:avLst/>
          </a:prstGeom>
          <a:noFill/>
          <a:ln>
            <a:noFill/>
          </a:ln>
        </p:spPr>
      </p:pic>
      <p:pic>
        <p:nvPicPr>
          <p:cNvPr id="994" name="Google Shape;994;p95"/>
          <p:cNvPicPr preferRelativeResize="0"/>
          <p:nvPr/>
        </p:nvPicPr>
        <p:blipFill rotWithShape="1">
          <a:blip r:embed="rId8">
            <a:alphaModFix/>
          </a:blip>
          <a:srcRect b="0" l="0" r="0" t="0"/>
          <a:stretch/>
        </p:blipFill>
        <p:spPr>
          <a:xfrm>
            <a:off x="4514850" y="3213100"/>
            <a:ext cx="114300" cy="215900"/>
          </a:xfrm>
          <a:prstGeom prst="rect">
            <a:avLst/>
          </a:prstGeom>
          <a:noFill/>
          <a:ln>
            <a:noFill/>
          </a:ln>
        </p:spPr>
      </p:pic>
      <p:sp>
        <p:nvSpPr>
          <p:cNvPr id="995" name="Google Shape;995;p9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Diagonalization of R</a:t>
            </a:r>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9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001" name="Google Shape;1001;p96"/>
          <p:cNvSpPr txBox="1"/>
          <p:nvPr>
            <p:ph idx="1" type="body"/>
          </p:nvPr>
        </p:nvSpPr>
        <p:spPr>
          <a:xfrm>
            <a:off x="539750" y="1773238"/>
            <a:ext cx="8001000" cy="4267200"/>
          </a:xfrm>
          <a:prstGeom prst="rect">
            <a:avLst/>
          </a:prstGeom>
          <a:noFill/>
          <a:ln>
            <a:noFill/>
          </a:ln>
        </p:spPr>
        <p:txBody>
          <a:bodyPr anchorCtr="0" anchor="t" bIns="45700" lIns="91425" spcFirstLastPara="1" rIns="91425" wrap="square" tIns="45700">
            <a:noAutofit/>
          </a:bodyPr>
          <a:lstStyle/>
          <a:p>
            <a:pPr indent="-571500" lvl="0" marL="571500" rtl="0" algn="l">
              <a:spcBef>
                <a:spcPts val="0"/>
              </a:spcBef>
              <a:spcAft>
                <a:spcPts val="0"/>
              </a:spcAft>
              <a:buSzPts val="1560"/>
              <a:buChar char="■"/>
            </a:pPr>
            <a:r>
              <a:rPr lang="en-US" sz="2600"/>
              <a:t>It is usual to choose the eigenvectors of </a:t>
            </a:r>
            <a:r>
              <a:rPr lang="en-US" sz="2600">
                <a:solidFill>
                  <a:srgbClr val="009900"/>
                </a:solidFill>
              </a:rPr>
              <a:t>R</a:t>
            </a:r>
            <a:r>
              <a:rPr lang="en-US" sz="2600"/>
              <a:t> to be orthonormal             and           .</a:t>
            </a:r>
            <a:endParaRPr/>
          </a:p>
          <a:p>
            <a:pPr indent="-571500" lvl="0" marL="571500" rtl="0" algn="l">
              <a:spcBef>
                <a:spcPts val="520"/>
              </a:spcBef>
              <a:spcAft>
                <a:spcPts val="0"/>
              </a:spcAft>
              <a:buSzPts val="1560"/>
              <a:buChar char="■"/>
            </a:pPr>
            <a:r>
              <a:rPr lang="en-US" sz="2600"/>
              <a:t>Then		        </a:t>
            </a:r>
            <a:endParaRPr/>
          </a:p>
          <a:p>
            <a:pPr indent="-571500" lvl="0" marL="571500" rtl="0" algn="l">
              <a:spcBef>
                <a:spcPts val="520"/>
              </a:spcBef>
              <a:spcAft>
                <a:spcPts val="0"/>
              </a:spcAft>
              <a:buSzPts val="1560"/>
              <a:buChar char="■"/>
            </a:pPr>
            <a:r>
              <a:rPr lang="en-US" sz="2600"/>
              <a:t>From Eqn. (15) we know that the shape of     is a bowl-shaped paraboloid with a minimum at the Weiner solution (</a:t>
            </a:r>
            <a:r>
              <a:rPr lang="en-US" sz="2600">
                <a:solidFill>
                  <a:srgbClr val="009900"/>
                </a:solidFill>
              </a:rPr>
              <a:t>V=0</a:t>
            </a:r>
            <a:r>
              <a:rPr lang="en-US" sz="2600"/>
              <a:t>, the origin of V-space).</a:t>
            </a:r>
            <a:endParaRPr/>
          </a:p>
          <a:p>
            <a:pPr indent="-571500" lvl="0" marL="571500" rtl="0" algn="l">
              <a:spcBef>
                <a:spcPts val="520"/>
              </a:spcBef>
              <a:spcAft>
                <a:spcPts val="0"/>
              </a:spcAft>
              <a:buSzPts val="1560"/>
              <a:buChar char="■"/>
            </a:pPr>
            <a:r>
              <a:rPr lang="en-US" sz="2600"/>
              <a:t>Slices of     parallel to the W space yield elliptic constant error contours which define the weights in weight space that the specific value of the square-error (say     ) at which the slice is made: </a:t>
            </a:r>
            <a:endParaRPr sz="2600"/>
          </a:p>
        </p:txBody>
      </p:sp>
      <p:pic>
        <p:nvPicPr>
          <p:cNvPr id="1002" name="Google Shape;1002;p96"/>
          <p:cNvPicPr preferRelativeResize="0"/>
          <p:nvPr/>
        </p:nvPicPr>
        <p:blipFill rotWithShape="1">
          <a:blip r:embed="rId3">
            <a:alphaModFix/>
          </a:blip>
          <a:srcRect b="0" l="0" r="0" t="0"/>
          <a:stretch/>
        </p:blipFill>
        <p:spPr>
          <a:xfrm>
            <a:off x="2916238" y="2276475"/>
            <a:ext cx="935037" cy="373063"/>
          </a:xfrm>
          <a:prstGeom prst="rect">
            <a:avLst/>
          </a:prstGeom>
          <a:noFill/>
          <a:ln>
            <a:noFill/>
          </a:ln>
        </p:spPr>
      </p:pic>
      <p:pic>
        <p:nvPicPr>
          <p:cNvPr id="1003" name="Google Shape;1003;p96"/>
          <p:cNvPicPr preferRelativeResize="0"/>
          <p:nvPr/>
        </p:nvPicPr>
        <p:blipFill rotWithShape="1">
          <a:blip r:embed="rId4">
            <a:alphaModFix/>
          </a:blip>
          <a:srcRect b="0" l="0" r="0" t="0"/>
          <a:stretch/>
        </p:blipFill>
        <p:spPr>
          <a:xfrm>
            <a:off x="4500563" y="2276475"/>
            <a:ext cx="974725" cy="374650"/>
          </a:xfrm>
          <a:prstGeom prst="rect">
            <a:avLst/>
          </a:prstGeom>
          <a:noFill/>
          <a:ln>
            <a:noFill/>
          </a:ln>
        </p:spPr>
      </p:pic>
      <p:pic>
        <p:nvPicPr>
          <p:cNvPr id="1004" name="Google Shape;1004;p96"/>
          <p:cNvPicPr preferRelativeResize="0"/>
          <p:nvPr/>
        </p:nvPicPr>
        <p:blipFill rotWithShape="1">
          <a:blip r:embed="rId5">
            <a:alphaModFix/>
          </a:blip>
          <a:srcRect b="0" l="0" r="0" t="0"/>
          <a:stretch/>
        </p:blipFill>
        <p:spPr>
          <a:xfrm>
            <a:off x="1979613" y="2708275"/>
            <a:ext cx="2119312" cy="374650"/>
          </a:xfrm>
          <a:prstGeom prst="rect">
            <a:avLst/>
          </a:prstGeom>
          <a:noFill/>
          <a:ln>
            <a:noFill/>
          </a:ln>
        </p:spPr>
      </p:pic>
      <p:pic>
        <p:nvPicPr>
          <p:cNvPr id="1005" name="Google Shape;1005;p96"/>
          <p:cNvPicPr preferRelativeResize="0"/>
          <p:nvPr/>
        </p:nvPicPr>
        <p:blipFill rotWithShape="1">
          <a:blip r:embed="rId6">
            <a:alphaModFix/>
          </a:blip>
          <a:srcRect b="0" l="0" r="0" t="0"/>
          <a:stretch/>
        </p:blipFill>
        <p:spPr>
          <a:xfrm>
            <a:off x="6877050" y="3213100"/>
            <a:ext cx="323850" cy="355600"/>
          </a:xfrm>
          <a:prstGeom prst="rect">
            <a:avLst/>
          </a:prstGeom>
          <a:noFill/>
          <a:ln>
            <a:noFill/>
          </a:ln>
        </p:spPr>
      </p:pic>
      <p:pic>
        <p:nvPicPr>
          <p:cNvPr id="1006" name="Google Shape;1006;p96"/>
          <p:cNvPicPr preferRelativeResize="0"/>
          <p:nvPr/>
        </p:nvPicPr>
        <p:blipFill rotWithShape="1">
          <a:blip r:embed="rId7">
            <a:alphaModFix/>
          </a:blip>
          <a:srcRect b="0" l="0" r="0" t="0"/>
          <a:stretch/>
        </p:blipFill>
        <p:spPr>
          <a:xfrm>
            <a:off x="2411413" y="4508500"/>
            <a:ext cx="323850" cy="355600"/>
          </a:xfrm>
          <a:prstGeom prst="rect">
            <a:avLst/>
          </a:prstGeom>
          <a:noFill/>
          <a:ln>
            <a:noFill/>
          </a:ln>
        </p:spPr>
      </p:pic>
      <p:pic>
        <p:nvPicPr>
          <p:cNvPr id="1007" name="Google Shape;1007;p96"/>
          <p:cNvPicPr preferRelativeResize="0"/>
          <p:nvPr/>
        </p:nvPicPr>
        <p:blipFill rotWithShape="1">
          <a:blip r:embed="rId8">
            <a:alphaModFix/>
          </a:blip>
          <a:srcRect b="0" l="0" r="0" t="0"/>
          <a:stretch/>
        </p:blipFill>
        <p:spPr>
          <a:xfrm>
            <a:off x="1835150" y="5589588"/>
            <a:ext cx="377825" cy="519112"/>
          </a:xfrm>
          <a:prstGeom prst="rect">
            <a:avLst/>
          </a:prstGeom>
          <a:noFill/>
          <a:ln>
            <a:noFill/>
          </a:ln>
        </p:spPr>
      </p:pic>
      <p:pic>
        <p:nvPicPr>
          <p:cNvPr id="1008" name="Google Shape;1008;p96"/>
          <p:cNvPicPr preferRelativeResize="0"/>
          <p:nvPr/>
        </p:nvPicPr>
        <p:blipFill rotWithShape="1">
          <a:blip r:embed="rId9">
            <a:alphaModFix/>
          </a:blip>
          <a:srcRect b="0" l="0" r="0" t="0"/>
          <a:stretch/>
        </p:blipFill>
        <p:spPr>
          <a:xfrm>
            <a:off x="2339975" y="6021388"/>
            <a:ext cx="5267325" cy="681037"/>
          </a:xfrm>
          <a:prstGeom prst="rect">
            <a:avLst/>
          </a:prstGeom>
          <a:noFill/>
          <a:ln>
            <a:noFill/>
          </a:ln>
        </p:spPr>
      </p:pic>
      <p:sp>
        <p:nvSpPr>
          <p:cNvPr id="1009" name="Google Shape;1009;p9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Some Observations</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199" name="Google Shape;199;p25"/>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Important Aspects of Human Memory(3/4)</a:t>
            </a:r>
            <a:endParaRPr/>
          </a:p>
        </p:txBody>
      </p:sp>
      <p:sp>
        <p:nvSpPr>
          <p:cNvPr id="200" name="Google Shape;200;p25"/>
          <p:cNvSpPr txBox="1"/>
          <p:nvPr>
            <p:ph idx="1" type="body"/>
          </p:nvPr>
        </p:nvSpPr>
        <p:spPr>
          <a:xfrm>
            <a:off x="1182688" y="2017713"/>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Recall of recent memories is more easily disrupted than that of older memories. </a:t>
            </a:r>
            <a:endParaRPr/>
          </a:p>
          <a:p>
            <a:pPr indent="-342900" lvl="0" marL="342900" rtl="0" algn="l">
              <a:lnSpc>
                <a:spcPct val="80000"/>
              </a:lnSpc>
              <a:spcBef>
                <a:spcPts val="640"/>
              </a:spcBef>
              <a:spcAft>
                <a:spcPts val="0"/>
              </a:spcAft>
              <a:buSzPts val="1920"/>
              <a:buChar char="■"/>
            </a:pPr>
            <a:r>
              <a:rPr lang="en-US"/>
              <a:t>Memories are dynamic and undergo continual change and with time all memories fade.</a:t>
            </a:r>
            <a:endParaRPr/>
          </a:p>
          <a:p>
            <a:pPr indent="-342900" lvl="0" marL="342900" rtl="0" algn="l">
              <a:lnSpc>
                <a:spcPct val="80000"/>
              </a:lnSpc>
              <a:spcBef>
                <a:spcPts val="640"/>
              </a:spcBef>
              <a:spcAft>
                <a:spcPts val="0"/>
              </a:spcAft>
              <a:buSzPts val="1920"/>
              <a:buChar char="■"/>
            </a:pPr>
            <a:r>
              <a:rPr lang="en-US"/>
              <a:t>STM results in </a:t>
            </a:r>
            <a:endParaRPr/>
          </a:p>
          <a:p>
            <a:pPr indent="-285750" lvl="1" marL="742950" rtl="0" algn="l">
              <a:lnSpc>
                <a:spcPct val="80000"/>
              </a:lnSpc>
              <a:spcBef>
                <a:spcPts val="560"/>
              </a:spcBef>
              <a:spcAft>
                <a:spcPts val="0"/>
              </a:spcAft>
              <a:buSzPts val="1540"/>
              <a:buChar char="■"/>
            </a:pPr>
            <a:r>
              <a:rPr lang="en-US">
                <a:solidFill>
                  <a:srgbClr val="0000FF"/>
                </a:solidFill>
              </a:rPr>
              <a:t>physical changes in sensory receptors.</a:t>
            </a:r>
            <a:endParaRPr/>
          </a:p>
          <a:p>
            <a:pPr indent="-285750" lvl="1" marL="742950" rtl="0" algn="l">
              <a:lnSpc>
                <a:spcPct val="80000"/>
              </a:lnSpc>
              <a:spcBef>
                <a:spcPts val="560"/>
              </a:spcBef>
              <a:spcAft>
                <a:spcPts val="0"/>
              </a:spcAft>
              <a:buSzPts val="1540"/>
              <a:buChar char="■"/>
            </a:pPr>
            <a:r>
              <a:rPr lang="en-US">
                <a:solidFill>
                  <a:srgbClr val="0000FF"/>
                </a:solidFill>
              </a:rPr>
              <a:t>simultaneous and cohesive reverberation of neuron circuits.</a:t>
            </a:r>
            <a:r>
              <a:rPr lang="en-US"/>
              <a:t> </a:t>
            </a:r>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015" name="Google Shape;1015;p97"/>
          <p:cNvSpPr txBox="1"/>
          <p:nvPr>
            <p:ph idx="1" type="body"/>
          </p:nvPr>
        </p:nvSpPr>
        <p:spPr>
          <a:xfrm>
            <a:off x="468313" y="2017713"/>
            <a:ext cx="8486775"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Also note from Eqn. (15) that we can compute the MSE gradient in </a:t>
            </a:r>
            <a:r>
              <a:rPr lang="en-US">
                <a:solidFill>
                  <a:srgbClr val="009900"/>
                </a:solidFill>
              </a:rPr>
              <a:t>V</a:t>
            </a:r>
            <a:r>
              <a:rPr lang="en-US"/>
              <a:t>-space as, </a:t>
            </a:r>
            <a:endParaRPr/>
          </a:p>
          <a:p>
            <a:pPr indent="-342900" lvl="0" marL="342900" rtl="0" algn="l">
              <a:lnSpc>
                <a:spcPct val="90000"/>
              </a:lnSpc>
              <a:spcBef>
                <a:spcPts val="640"/>
              </a:spcBef>
              <a:spcAft>
                <a:spcPts val="0"/>
              </a:spcAft>
              <a:buSzPts val="1920"/>
              <a:buFont typeface="Noto Sans Symbols"/>
              <a:buNone/>
            </a:pPr>
            <a:r>
              <a:t/>
            </a:r>
            <a:endParaRPr/>
          </a:p>
          <a:p>
            <a:pPr indent="-342900" lvl="0" marL="342900" rtl="0" algn="l">
              <a:lnSpc>
                <a:spcPct val="90000"/>
              </a:lnSpc>
              <a:spcBef>
                <a:spcPts val="640"/>
              </a:spcBef>
              <a:spcAft>
                <a:spcPts val="0"/>
              </a:spcAft>
              <a:buSzPts val="1920"/>
              <a:buFont typeface="Noto Sans Symbols"/>
              <a:buNone/>
            </a:pPr>
            <a:r>
              <a:rPr lang="en-US"/>
              <a:t>	which defines a family of vectors in </a:t>
            </a:r>
            <a:r>
              <a:rPr lang="en-US">
                <a:solidFill>
                  <a:srgbClr val="009900"/>
                </a:solidFill>
              </a:rPr>
              <a:t>V</a:t>
            </a:r>
            <a:r>
              <a:rPr lang="en-US"/>
              <a:t>-space.</a:t>
            </a:r>
            <a:endParaRPr/>
          </a:p>
          <a:p>
            <a:pPr indent="-220980" lvl="0" marL="342900" rtl="0" algn="l">
              <a:lnSpc>
                <a:spcPct val="90000"/>
              </a:lnSpc>
              <a:spcBef>
                <a:spcPts val="640"/>
              </a:spcBef>
              <a:spcAft>
                <a:spcPts val="0"/>
              </a:spcAft>
              <a:buSzPts val="1920"/>
              <a:buNone/>
            </a:pPr>
            <a:r>
              <a:t/>
            </a:r>
            <a:endParaRPr/>
          </a:p>
          <a:p>
            <a:pPr indent="-342900" lvl="0" marL="342900" rtl="0" algn="l">
              <a:lnSpc>
                <a:spcPct val="90000"/>
              </a:lnSpc>
              <a:spcBef>
                <a:spcPts val="640"/>
              </a:spcBef>
              <a:spcAft>
                <a:spcPts val="0"/>
              </a:spcAft>
              <a:buSzPts val="1920"/>
              <a:buChar char="■"/>
            </a:pPr>
            <a:r>
              <a:rPr lang="en-US"/>
              <a:t>Exactly </a:t>
            </a:r>
            <a:r>
              <a:rPr lang="en-US">
                <a:solidFill>
                  <a:srgbClr val="009900"/>
                </a:solidFill>
              </a:rPr>
              <a:t>n+1</a:t>
            </a:r>
            <a:r>
              <a:rPr lang="en-US"/>
              <a:t> of these pass through the origin of </a:t>
            </a:r>
            <a:r>
              <a:rPr lang="en-US">
                <a:solidFill>
                  <a:srgbClr val="009900"/>
                </a:solidFill>
              </a:rPr>
              <a:t>V</a:t>
            </a:r>
            <a:r>
              <a:rPr lang="en-US"/>
              <a:t>-space and these are the principal axes of the ellipse.</a:t>
            </a:r>
            <a:endParaRPr/>
          </a:p>
          <a:p>
            <a:pPr indent="-220980" lvl="0" marL="342900" rtl="0" algn="l">
              <a:lnSpc>
                <a:spcPct val="90000"/>
              </a:lnSpc>
              <a:spcBef>
                <a:spcPts val="640"/>
              </a:spcBef>
              <a:spcAft>
                <a:spcPts val="0"/>
              </a:spcAft>
              <a:buSzPts val="1920"/>
              <a:buNone/>
            </a:pPr>
            <a:r>
              <a:t/>
            </a:r>
            <a:endParaRPr/>
          </a:p>
        </p:txBody>
      </p:sp>
      <p:sp>
        <p:nvSpPr>
          <p:cNvPr id="1016" name="Google Shape;1016;p9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Eigenvectors of R(1/2)</a:t>
            </a:r>
            <a:endParaRPr/>
          </a:p>
        </p:txBody>
      </p:sp>
      <p:pic>
        <p:nvPicPr>
          <p:cNvPr id="1017" name="Google Shape;1017;p97"/>
          <p:cNvPicPr preferRelativeResize="0"/>
          <p:nvPr/>
        </p:nvPicPr>
        <p:blipFill rotWithShape="1">
          <a:blip r:embed="rId3">
            <a:alphaModFix/>
          </a:blip>
          <a:srcRect b="0" l="0" r="0" t="0"/>
          <a:stretch/>
        </p:blipFill>
        <p:spPr>
          <a:xfrm>
            <a:off x="900113" y="2997200"/>
            <a:ext cx="6767512" cy="563563"/>
          </a:xfrm>
          <a:prstGeom prst="rect">
            <a:avLst/>
          </a:prstGeom>
          <a:noFill/>
          <a:ln>
            <a:noFill/>
          </a:ln>
        </p:spPr>
      </p:pic>
      <p:pic>
        <p:nvPicPr>
          <p:cNvPr id="1018" name="Google Shape;1018;p97"/>
          <p:cNvPicPr preferRelativeResize="0"/>
          <p:nvPr/>
        </p:nvPicPr>
        <p:blipFill rotWithShape="1">
          <a:blip r:embed="rId4">
            <a:alphaModFix/>
          </a:blip>
          <a:srcRect b="0" l="0" r="0" t="0"/>
          <a:stretch/>
        </p:blipFill>
        <p:spPr>
          <a:xfrm>
            <a:off x="5940425" y="4797425"/>
            <a:ext cx="320675" cy="339725"/>
          </a:xfrm>
          <a:prstGeom prst="rect">
            <a:avLst/>
          </a:prstGeom>
          <a:noFill/>
          <a:ln>
            <a:noFill/>
          </a:ln>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024" name="Google Shape;1024;p98"/>
          <p:cNvSpPr txBox="1"/>
          <p:nvPr>
            <p:ph idx="1" type="body"/>
          </p:nvPr>
        </p:nvSpPr>
        <p:spPr>
          <a:xfrm>
            <a:off x="684213" y="2017713"/>
            <a:ext cx="8270875"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However, vectors passing through the origin must take the     . Therefore, for the principal axes  </a:t>
            </a:r>
            <a:endParaRPr/>
          </a:p>
          <a:p>
            <a:pPr indent="-342900" lvl="0" marL="342900" rtl="0" algn="l">
              <a:lnSpc>
                <a:spcPct val="90000"/>
              </a:lnSpc>
              <a:spcBef>
                <a:spcPts val="640"/>
              </a:spcBef>
              <a:spcAft>
                <a:spcPts val="0"/>
              </a:spcAft>
              <a:buSzPts val="1920"/>
              <a:buFont typeface="Noto Sans Symbols"/>
              <a:buNone/>
            </a:pPr>
            <a:r>
              <a:t/>
            </a:r>
            <a:endParaRPr/>
          </a:p>
          <a:p>
            <a:pPr indent="-342900" lvl="0" marL="342900" rtl="0" algn="l">
              <a:lnSpc>
                <a:spcPct val="90000"/>
              </a:lnSpc>
              <a:spcBef>
                <a:spcPts val="640"/>
              </a:spcBef>
              <a:spcAft>
                <a:spcPts val="0"/>
              </a:spcAft>
              <a:buSzPts val="1920"/>
              <a:buChar char="■"/>
            </a:pPr>
            <a:r>
              <a:rPr lang="en-US"/>
              <a:t>Clearly,     is an eigenvector of </a:t>
            </a:r>
            <a:r>
              <a:rPr lang="en-US">
                <a:solidFill>
                  <a:srgbClr val="009900"/>
                </a:solidFill>
              </a:rPr>
              <a:t>R</a:t>
            </a:r>
            <a:r>
              <a:rPr lang="en-US"/>
              <a:t>.        </a:t>
            </a:r>
            <a:endParaRPr/>
          </a:p>
          <a:p>
            <a:pPr indent="-342900" lvl="0" marL="342900" rtl="0" algn="l">
              <a:lnSpc>
                <a:spcPct val="90000"/>
              </a:lnSpc>
              <a:spcBef>
                <a:spcPts val="640"/>
              </a:spcBef>
              <a:spcAft>
                <a:spcPts val="0"/>
              </a:spcAft>
              <a:buSzPts val="1920"/>
              <a:buFont typeface="Noto Sans Symbols"/>
              <a:buNone/>
            </a:pPr>
            <a:r>
              <a:t/>
            </a:r>
            <a:endParaRPr/>
          </a:p>
        </p:txBody>
      </p:sp>
      <p:sp>
        <p:nvSpPr>
          <p:cNvPr id="1025" name="Google Shape;1025;p9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Eigenvectors of R(2/2)</a:t>
            </a:r>
            <a:endParaRPr/>
          </a:p>
        </p:txBody>
      </p:sp>
      <p:pic>
        <p:nvPicPr>
          <p:cNvPr id="1026" name="Google Shape;1026;p98"/>
          <p:cNvPicPr preferRelativeResize="0"/>
          <p:nvPr/>
        </p:nvPicPr>
        <p:blipFill rotWithShape="1">
          <a:blip r:embed="rId3">
            <a:alphaModFix/>
          </a:blip>
          <a:srcRect b="0" l="0" r="0" t="0"/>
          <a:stretch/>
        </p:blipFill>
        <p:spPr>
          <a:xfrm>
            <a:off x="3348038" y="2565400"/>
            <a:ext cx="503237" cy="371475"/>
          </a:xfrm>
          <a:prstGeom prst="rect">
            <a:avLst/>
          </a:prstGeom>
          <a:noFill/>
          <a:ln>
            <a:noFill/>
          </a:ln>
        </p:spPr>
      </p:pic>
      <p:pic>
        <p:nvPicPr>
          <p:cNvPr id="1027" name="Google Shape;1027;p98"/>
          <p:cNvPicPr preferRelativeResize="0"/>
          <p:nvPr/>
        </p:nvPicPr>
        <p:blipFill rotWithShape="1">
          <a:blip r:embed="rId4">
            <a:alphaModFix/>
          </a:blip>
          <a:srcRect b="0" l="0" r="0" t="0"/>
          <a:stretch/>
        </p:blipFill>
        <p:spPr>
          <a:xfrm>
            <a:off x="1908175" y="2997200"/>
            <a:ext cx="407988" cy="431800"/>
          </a:xfrm>
          <a:prstGeom prst="rect">
            <a:avLst/>
          </a:prstGeom>
          <a:noFill/>
          <a:ln>
            <a:noFill/>
          </a:ln>
        </p:spPr>
      </p:pic>
      <p:pic>
        <p:nvPicPr>
          <p:cNvPr id="1028" name="Google Shape;1028;p98"/>
          <p:cNvPicPr preferRelativeResize="0"/>
          <p:nvPr/>
        </p:nvPicPr>
        <p:blipFill rotWithShape="1">
          <a:blip r:embed="rId5">
            <a:alphaModFix/>
          </a:blip>
          <a:srcRect b="0" l="0" r="0" t="0"/>
          <a:stretch/>
        </p:blipFill>
        <p:spPr>
          <a:xfrm>
            <a:off x="1116013" y="3489325"/>
            <a:ext cx="5472112" cy="514350"/>
          </a:xfrm>
          <a:prstGeom prst="rect">
            <a:avLst/>
          </a:prstGeom>
          <a:noFill/>
          <a:ln>
            <a:noFill/>
          </a:ln>
        </p:spPr>
      </p:pic>
      <p:pic>
        <p:nvPicPr>
          <p:cNvPr id="1029" name="Google Shape;1029;p98"/>
          <p:cNvPicPr preferRelativeResize="0"/>
          <p:nvPr/>
        </p:nvPicPr>
        <p:blipFill rotWithShape="1">
          <a:blip r:embed="rId6">
            <a:alphaModFix/>
          </a:blip>
          <a:srcRect b="0" l="0" r="0" t="0"/>
          <a:stretch/>
        </p:blipFill>
        <p:spPr>
          <a:xfrm>
            <a:off x="2484438" y="4076700"/>
            <a:ext cx="309562" cy="381000"/>
          </a:xfrm>
          <a:prstGeom prst="rect">
            <a:avLst/>
          </a:prstGeom>
          <a:noFill/>
          <a:ln>
            <a:noFill/>
          </a:ln>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9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035" name="Google Shape;1035;p9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Steepest Descent Search with Exact Gradient Information</a:t>
            </a:r>
            <a:endParaRPr sz="4000"/>
          </a:p>
        </p:txBody>
      </p:sp>
      <p:sp>
        <p:nvSpPr>
          <p:cNvPr id="1036" name="Google Shape;1036;p99"/>
          <p:cNvSpPr txBox="1"/>
          <p:nvPr>
            <p:ph idx="1" type="body"/>
          </p:nvPr>
        </p:nvSpPr>
        <p:spPr>
          <a:xfrm>
            <a:off x="0" y="1989138"/>
            <a:ext cx="4500563" cy="4267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Steepest descent search uses exact gradient information available from the mean-square error surface to direct the search in weight space.</a:t>
            </a:r>
            <a:endParaRPr/>
          </a:p>
          <a:p>
            <a:pPr indent="-342900" lvl="0" marL="342900" rtl="0" algn="l">
              <a:lnSpc>
                <a:spcPct val="90000"/>
              </a:lnSpc>
              <a:spcBef>
                <a:spcPts val="640"/>
              </a:spcBef>
              <a:spcAft>
                <a:spcPts val="0"/>
              </a:spcAft>
              <a:buSzPts val="1920"/>
              <a:buChar char="■"/>
            </a:pPr>
            <a:r>
              <a:rPr lang="en-US"/>
              <a:t>The figure shows a projection of the square-error function on the           plane.</a:t>
            </a:r>
            <a:endParaRPr/>
          </a:p>
        </p:txBody>
      </p:sp>
      <p:pic>
        <p:nvPicPr>
          <p:cNvPr id="1037" name="Google Shape;1037;p99"/>
          <p:cNvPicPr preferRelativeResize="0"/>
          <p:nvPr/>
        </p:nvPicPr>
        <p:blipFill rotWithShape="1">
          <a:blip r:embed="rId3">
            <a:alphaModFix/>
          </a:blip>
          <a:srcRect b="0" l="0" r="0" t="0"/>
          <a:stretch/>
        </p:blipFill>
        <p:spPr>
          <a:xfrm>
            <a:off x="1116013" y="6486525"/>
            <a:ext cx="647700" cy="371475"/>
          </a:xfrm>
          <a:prstGeom prst="rect">
            <a:avLst/>
          </a:prstGeom>
          <a:noFill/>
          <a:ln>
            <a:noFill/>
          </a:ln>
        </p:spPr>
      </p:pic>
      <p:pic>
        <p:nvPicPr>
          <p:cNvPr id="1038" name="Google Shape;1038;p99"/>
          <p:cNvPicPr preferRelativeResize="0"/>
          <p:nvPr/>
        </p:nvPicPr>
        <p:blipFill rotWithShape="1">
          <a:blip r:embed="rId4">
            <a:alphaModFix/>
          </a:blip>
          <a:srcRect b="0" l="0" r="0" t="0"/>
          <a:stretch/>
        </p:blipFill>
        <p:spPr>
          <a:xfrm>
            <a:off x="4403725" y="1897063"/>
            <a:ext cx="4200525" cy="3525837"/>
          </a:xfrm>
          <a:prstGeom prst="rect">
            <a:avLst/>
          </a:prstGeom>
          <a:noFill/>
          <a:ln cap="flat" cmpd="sng" w="19050">
            <a:solidFill>
              <a:srgbClr val="993366"/>
            </a:solidFill>
            <a:prstDash val="solid"/>
            <a:miter lim="800000"/>
            <a:headEnd len="sm" w="sm" type="none"/>
            <a:tailEnd len="sm" w="sm" type="none"/>
          </a:ln>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0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044" name="Google Shape;1044;p10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Steepest Descent Procedure Summary(1/2)</a:t>
            </a:r>
            <a:endParaRPr sz="4000"/>
          </a:p>
        </p:txBody>
      </p:sp>
      <p:sp>
        <p:nvSpPr>
          <p:cNvPr id="1045" name="Google Shape;1045;p100"/>
          <p:cNvSpPr txBox="1"/>
          <p:nvPr>
            <p:ph idx="1" type="body"/>
          </p:nvPr>
        </p:nvSpPr>
        <p:spPr>
          <a:xfrm>
            <a:off x="250825" y="2060575"/>
            <a:ext cx="8642350" cy="460851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Provide an </a:t>
            </a:r>
            <a:r>
              <a:rPr lang="en-US">
                <a:solidFill>
                  <a:schemeClr val="hlink"/>
                </a:solidFill>
              </a:rPr>
              <a:t>appropriate weight increment</a:t>
            </a:r>
            <a:r>
              <a:rPr lang="en-US"/>
              <a:t> to     to push the error towards the minimum which occurs at    .</a:t>
            </a:r>
            <a:endParaRPr/>
          </a:p>
          <a:p>
            <a:pPr indent="-342900" lvl="0" marL="342900" rtl="0" algn="l">
              <a:lnSpc>
                <a:spcPct val="80000"/>
              </a:lnSpc>
              <a:spcBef>
                <a:spcPts val="640"/>
              </a:spcBef>
              <a:spcAft>
                <a:spcPts val="0"/>
              </a:spcAft>
              <a:buSzPts val="1920"/>
              <a:buChar char="■"/>
            </a:pPr>
            <a:r>
              <a:rPr lang="en-US"/>
              <a:t>Perturb the </a:t>
            </a:r>
            <a:r>
              <a:rPr lang="en-US">
                <a:solidFill>
                  <a:schemeClr val="hlink"/>
                </a:solidFill>
              </a:rPr>
              <a:t>weight in a direction</a:t>
            </a:r>
            <a:r>
              <a:rPr lang="en-US"/>
              <a:t> that depends on which side </a:t>
            </a:r>
            <a:r>
              <a:rPr lang="en-US">
                <a:solidFill>
                  <a:schemeClr val="hlink"/>
                </a:solidFill>
              </a:rPr>
              <a:t>of the optimal weight</a:t>
            </a:r>
            <a:r>
              <a:rPr lang="en-US"/>
              <a:t>     the current weight value     lies.</a:t>
            </a:r>
            <a:endParaRPr/>
          </a:p>
          <a:p>
            <a:pPr indent="-342900" lvl="0" marL="342900" rtl="0" algn="l">
              <a:lnSpc>
                <a:spcPct val="80000"/>
              </a:lnSpc>
              <a:spcBef>
                <a:spcPts val="640"/>
              </a:spcBef>
              <a:spcAft>
                <a:spcPts val="0"/>
              </a:spcAft>
              <a:buSzPts val="1920"/>
              <a:buChar char="■"/>
            </a:pPr>
            <a:r>
              <a:rPr lang="en-US"/>
              <a:t>If the weight component     lies to the left of   , say at     , where the error gradient is negative (as indicated by the tangent) we need to increase    . </a:t>
            </a:r>
            <a:endParaRPr/>
          </a:p>
        </p:txBody>
      </p:sp>
      <p:sp>
        <p:nvSpPr>
          <p:cNvPr id="1046" name="Google Shape;1046;p100"/>
          <p:cNvSpPr txBox="1"/>
          <p:nvPr/>
        </p:nvSpPr>
        <p:spPr>
          <a:xfrm>
            <a:off x="519113" y="1019175"/>
            <a:ext cx="1841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Tahoma"/>
              <a:ea typeface="Tahoma"/>
              <a:cs typeface="Tahoma"/>
              <a:sym typeface="Tahoma"/>
            </a:endParaRPr>
          </a:p>
        </p:txBody>
      </p:sp>
      <p:sp>
        <p:nvSpPr>
          <p:cNvPr id="1047" name="Google Shape;1047;p100"/>
          <p:cNvSpPr txBox="1"/>
          <p:nvPr/>
        </p:nvSpPr>
        <p:spPr>
          <a:xfrm>
            <a:off x="447675" y="9699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pic>
        <p:nvPicPr>
          <p:cNvPr id="1048" name="Google Shape;1048;p100"/>
          <p:cNvPicPr preferRelativeResize="0"/>
          <p:nvPr/>
        </p:nvPicPr>
        <p:blipFill rotWithShape="1">
          <a:blip r:embed="rId3">
            <a:alphaModFix/>
          </a:blip>
          <a:srcRect b="0" l="0" r="0" t="0"/>
          <a:stretch/>
        </p:blipFill>
        <p:spPr>
          <a:xfrm>
            <a:off x="7812088" y="2060575"/>
            <a:ext cx="385762" cy="457200"/>
          </a:xfrm>
          <a:prstGeom prst="rect">
            <a:avLst/>
          </a:prstGeom>
          <a:noFill/>
          <a:ln>
            <a:noFill/>
          </a:ln>
        </p:spPr>
      </p:pic>
      <p:pic>
        <p:nvPicPr>
          <p:cNvPr id="1049" name="Google Shape;1049;p100"/>
          <p:cNvPicPr preferRelativeResize="0"/>
          <p:nvPr/>
        </p:nvPicPr>
        <p:blipFill rotWithShape="1">
          <a:blip r:embed="rId4">
            <a:alphaModFix/>
          </a:blip>
          <a:srcRect b="0" l="0" r="0" t="0"/>
          <a:stretch/>
        </p:blipFill>
        <p:spPr>
          <a:xfrm>
            <a:off x="2124075" y="2852738"/>
            <a:ext cx="347663" cy="446087"/>
          </a:xfrm>
          <a:prstGeom prst="rect">
            <a:avLst/>
          </a:prstGeom>
          <a:noFill/>
          <a:ln>
            <a:noFill/>
          </a:ln>
        </p:spPr>
      </p:pic>
      <p:pic>
        <p:nvPicPr>
          <p:cNvPr id="1050" name="Google Shape;1050;p100"/>
          <p:cNvPicPr preferRelativeResize="0"/>
          <p:nvPr/>
        </p:nvPicPr>
        <p:blipFill rotWithShape="1">
          <a:blip r:embed="rId5">
            <a:alphaModFix/>
          </a:blip>
          <a:srcRect b="0" l="0" r="0" t="0"/>
          <a:stretch/>
        </p:blipFill>
        <p:spPr>
          <a:xfrm>
            <a:off x="7885113" y="4652963"/>
            <a:ext cx="282575" cy="363537"/>
          </a:xfrm>
          <a:prstGeom prst="rect">
            <a:avLst/>
          </a:prstGeom>
          <a:noFill/>
          <a:ln>
            <a:noFill/>
          </a:ln>
        </p:spPr>
      </p:pic>
      <p:pic>
        <p:nvPicPr>
          <p:cNvPr id="1051" name="Google Shape;1051;p100"/>
          <p:cNvPicPr preferRelativeResize="0"/>
          <p:nvPr/>
        </p:nvPicPr>
        <p:blipFill rotWithShape="1">
          <a:blip r:embed="rId6">
            <a:alphaModFix/>
          </a:blip>
          <a:srcRect b="0" l="0" r="0" t="0"/>
          <a:stretch/>
        </p:blipFill>
        <p:spPr>
          <a:xfrm>
            <a:off x="1692275" y="5013325"/>
            <a:ext cx="346075" cy="387350"/>
          </a:xfrm>
          <a:prstGeom prst="rect">
            <a:avLst/>
          </a:prstGeom>
          <a:noFill/>
          <a:ln>
            <a:noFill/>
          </a:ln>
        </p:spPr>
      </p:pic>
      <p:pic>
        <p:nvPicPr>
          <p:cNvPr id="1052" name="Google Shape;1052;p100"/>
          <p:cNvPicPr preferRelativeResize="0"/>
          <p:nvPr/>
        </p:nvPicPr>
        <p:blipFill rotWithShape="1">
          <a:blip r:embed="rId7">
            <a:alphaModFix/>
          </a:blip>
          <a:srcRect b="0" l="0" r="0" t="0"/>
          <a:stretch/>
        </p:blipFill>
        <p:spPr>
          <a:xfrm>
            <a:off x="8027988" y="5445125"/>
            <a:ext cx="323850" cy="384175"/>
          </a:xfrm>
          <a:prstGeom prst="rect">
            <a:avLst/>
          </a:prstGeom>
          <a:noFill/>
          <a:ln>
            <a:noFill/>
          </a:ln>
        </p:spPr>
      </p:pic>
      <p:pic>
        <p:nvPicPr>
          <p:cNvPr id="1053" name="Google Shape;1053;p100"/>
          <p:cNvPicPr preferRelativeResize="0"/>
          <p:nvPr/>
        </p:nvPicPr>
        <p:blipFill rotWithShape="1">
          <a:blip r:embed="rId8">
            <a:alphaModFix/>
          </a:blip>
          <a:srcRect b="0" l="0" r="0" t="0"/>
          <a:stretch/>
        </p:blipFill>
        <p:spPr>
          <a:xfrm>
            <a:off x="2916238" y="4149725"/>
            <a:ext cx="323850" cy="384175"/>
          </a:xfrm>
          <a:prstGeom prst="rect">
            <a:avLst/>
          </a:prstGeom>
          <a:noFill/>
          <a:ln>
            <a:noFill/>
          </a:ln>
        </p:spPr>
      </p:pic>
      <p:pic>
        <p:nvPicPr>
          <p:cNvPr id="1054" name="Google Shape;1054;p100"/>
          <p:cNvPicPr preferRelativeResize="0"/>
          <p:nvPr/>
        </p:nvPicPr>
        <p:blipFill rotWithShape="1">
          <a:blip r:embed="rId9">
            <a:alphaModFix/>
          </a:blip>
          <a:srcRect b="0" l="0" r="0" t="0"/>
          <a:stretch/>
        </p:blipFill>
        <p:spPr>
          <a:xfrm>
            <a:off x="6084888" y="3860800"/>
            <a:ext cx="292100" cy="374650"/>
          </a:xfrm>
          <a:prstGeom prst="rect">
            <a:avLst/>
          </a:prstGeom>
          <a:noFill/>
          <a:ln>
            <a:noFill/>
          </a:ln>
        </p:spPr>
      </p:pic>
      <p:pic>
        <p:nvPicPr>
          <p:cNvPr id="1055" name="Google Shape;1055;p100"/>
          <p:cNvPicPr preferRelativeResize="0"/>
          <p:nvPr/>
        </p:nvPicPr>
        <p:blipFill rotWithShape="1">
          <a:blip r:embed="rId10">
            <a:alphaModFix/>
          </a:blip>
          <a:srcRect b="0" l="0" r="0" t="0"/>
          <a:stretch/>
        </p:blipFill>
        <p:spPr>
          <a:xfrm>
            <a:off x="4787900" y="4652963"/>
            <a:ext cx="323850" cy="384175"/>
          </a:xfrm>
          <a:prstGeom prst="rect">
            <a:avLst/>
          </a:prstGeom>
          <a:noFill/>
          <a:ln>
            <a:noFill/>
          </a:ln>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0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061" name="Google Shape;1061;p10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Steepest Descent Procedure Summary(2/2)</a:t>
            </a:r>
            <a:endParaRPr sz="4000"/>
          </a:p>
        </p:txBody>
      </p:sp>
      <p:sp>
        <p:nvSpPr>
          <p:cNvPr id="1062" name="Google Shape;1062;p101"/>
          <p:cNvSpPr txBox="1"/>
          <p:nvPr>
            <p:ph idx="1" type="body"/>
          </p:nvPr>
        </p:nvSpPr>
        <p:spPr>
          <a:xfrm>
            <a:off x="250825" y="2060575"/>
            <a:ext cx="8642350" cy="4608513"/>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If     is on the right of    , say at      where the error gradient is positive, we need to decrease    .</a:t>
            </a:r>
            <a:endParaRPr/>
          </a:p>
          <a:p>
            <a:pPr indent="-342900" lvl="0" marL="342900" rtl="0" algn="l">
              <a:lnSpc>
                <a:spcPct val="80000"/>
              </a:lnSpc>
              <a:spcBef>
                <a:spcPts val="640"/>
              </a:spcBef>
              <a:spcAft>
                <a:spcPts val="0"/>
              </a:spcAft>
              <a:buSzPts val="1920"/>
              <a:buChar char="■"/>
            </a:pPr>
            <a:r>
              <a:rPr lang="en-US"/>
              <a:t>This rule is summarized in the following statement:</a:t>
            </a:r>
            <a:endParaRPr/>
          </a:p>
        </p:txBody>
      </p:sp>
      <p:sp>
        <p:nvSpPr>
          <p:cNvPr id="1063" name="Google Shape;1063;p101"/>
          <p:cNvSpPr txBox="1"/>
          <p:nvPr/>
        </p:nvSpPr>
        <p:spPr>
          <a:xfrm>
            <a:off x="519113" y="1019175"/>
            <a:ext cx="184150" cy="33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Tahoma"/>
              <a:ea typeface="Tahoma"/>
              <a:cs typeface="Tahoma"/>
              <a:sym typeface="Tahoma"/>
            </a:endParaRPr>
          </a:p>
        </p:txBody>
      </p:sp>
      <p:sp>
        <p:nvSpPr>
          <p:cNvPr id="1064" name="Google Shape;1064;p101"/>
          <p:cNvSpPr txBox="1"/>
          <p:nvPr/>
        </p:nvSpPr>
        <p:spPr>
          <a:xfrm>
            <a:off x="447675" y="96996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pic>
        <p:nvPicPr>
          <p:cNvPr id="1065" name="Google Shape;1065;p101"/>
          <p:cNvPicPr preferRelativeResize="0"/>
          <p:nvPr/>
        </p:nvPicPr>
        <p:blipFill rotWithShape="1">
          <a:blip r:embed="rId3">
            <a:alphaModFix/>
          </a:blip>
          <a:srcRect b="0" l="0" r="0" t="0"/>
          <a:stretch/>
        </p:blipFill>
        <p:spPr>
          <a:xfrm>
            <a:off x="4211638" y="2060575"/>
            <a:ext cx="292100" cy="374650"/>
          </a:xfrm>
          <a:prstGeom prst="rect">
            <a:avLst/>
          </a:prstGeom>
          <a:noFill/>
          <a:ln>
            <a:noFill/>
          </a:ln>
        </p:spPr>
      </p:pic>
      <p:pic>
        <p:nvPicPr>
          <p:cNvPr id="1066" name="Google Shape;1066;p101"/>
          <p:cNvPicPr preferRelativeResize="0"/>
          <p:nvPr/>
        </p:nvPicPr>
        <p:blipFill rotWithShape="1">
          <a:blip r:embed="rId4">
            <a:alphaModFix/>
          </a:blip>
          <a:srcRect b="0" l="0" r="0" t="0"/>
          <a:stretch/>
        </p:blipFill>
        <p:spPr>
          <a:xfrm>
            <a:off x="7235825" y="2492375"/>
            <a:ext cx="323850" cy="384175"/>
          </a:xfrm>
          <a:prstGeom prst="rect">
            <a:avLst/>
          </a:prstGeom>
          <a:noFill/>
          <a:ln>
            <a:noFill/>
          </a:ln>
        </p:spPr>
      </p:pic>
      <p:pic>
        <p:nvPicPr>
          <p:cNvPr id="1067" name="Google Shape;1067;p101"/>
          <p:cNvPicPr preferRelativeResize="0"/>
          <p:nvPr/>
        </p:nvPicPr>
        <p:blipFill rotWithShape="1">
          <a:blip r:embed="rId5">
            <a:alphaModFix/>
          </a:blip>
          <a:srcRect b="0" l="0" r="0" t="0"/>
          <a:stretch/>
        </p:blipFill>
        <p:spPr>
          <a:xfrm>
            <a:off x="1042988" y="2133600"/>
            <a:ext cx="323850" cy="384175"/>
          </a:xfrm>
          <a:prstGeom prst="rect">
            <a:avLst/>
          </a:prstGeom>
          <a:noFill/>
          <a:ln>
            <a:noFill/>
          </a:ln>
        </p:spPr>
      </p:pic>
      <p:pic>
        <p:nvPicPr>
          <p:cNvPr id="1068" name="Google Shape;1068;p101"/>
          <p:cNvPicPr preferRelativeResize="0"/>
          <p:nvPr/>
        </p:nvPicPr>
        <p:blipFill rotWithShape="1">
          <a:blip r:embed="rId6">
            <a:alphaModFix/>
          </a:blip>
          <a:srcRect b="0" l="0" r="0" t="0"/>
          <a:stretch/>
        </p:blipFill>
        <p:spPr>
          <a:xfrm>
            <a:off x="5795963" y="2060575"/>
            <a:ext cx="363537" cy="384175"/>
          </a:xfrm>
          <a:prstGeom prst="rect">
            <a:avLst/>
          </a:prstGeom>
          <a:noFill/>
          <a:ln>
            <a:noFill/>
          </a:ln>
        </p:spPr>
      </p:pic>
      <p:pic>
        <p:nvPicPr>
          <p:cNvPr id="1069" name="Google Shape;1069;p101"/>
          <p:cNvPicPr preferRelativeResize="0"/>
          <p:nvPr/>
        </p:nvPicPr>
        <p:blipFill rotWithShape="1">
          <a:blip r:embed="rId7">
            <a:alphaModFix/>
          </a:blip>
          <a:srcRect b="0" l="0" r="0" t="0"/>
          <a:stretch/>
        </p:blipFill>
        <p:spPr>
          <a:xfrm>
            <a:off x="1908175" y="4005263"/>
            <a:ext cx="4968875" cy="1889125"/>
          </a:xfrm>
          <a:prstGeom prst="rect">
            <a:avLst/>
          </a:prstGeom>
          <a:noFill/>
          <a:ln>
            <a:noFill/>
          </a:ln>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0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075" name="Google Shape;1075;p102"/>
          <p:cNvSpPr txBox="1"/>
          <p:nvPr>
            <p:ph idx="1" type="body"/>
          </p:nvPr>
        </p:nvSpPr>
        <p:spPr>
          <a:xfrm>
            <a:off x="468313" y="2060575"/>
            <a:ext cx="8402637" cy="42672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It follows logically therefore, that the weight component should be updated in proportion with the </a:t>
            </a:r>
            <a:r>
              <a:rPr i="1" lang="en-US"/>
              <a:t>negative</a:t>
            </a:r>
            <a:r>
              <a:rPr lang="en-US"/>
              <a:t> of the gradient:</a:t>
            </a:r>
            <a:endParaRPr/>
          </a:p>
        </p:txBody>
      </p:sp>
      <p:sp>
        <p:nvSpPr>
          <p:cNvPr id="1076" name="Google Shape;1076;p102"/>
          <p:cNvSpPr txBox="1"/>
          <p:nvPr/>
        </p:nvSpPr>
        <p:spPr>
          <a:xfrm>
            <a:off x="611188" y="90805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Tahoma"/>
              <a:ea typeface="Tahoma"/>
              <a:cs typeface="Tahoma"/>
              <a:sym typeface="Tahoma"/>
            </a:endParaRPr>
          </a:p>
        </p:txBody>
      </p:sp>
      <p:pic>
        <p:nvPicPr>
          <p:cNvPr id="1077" name="Google Shape;1077;p102"/>
          <p:cNvPicPr preferRelativeResize="0"/>
          <p:nvPr/>
        </p:nvPicPr>
        <p:blipFill rotWithShape="1">
          <a:blip r:embed="rId3">
            <a:alphaModFix/>
          </a:blip>
          <a:srcRect b="0" l="0" r="0" t="0"/>
          <a:stretch/>
        </p:blipFill>
        <p:spPr>
          <a:xfrm>
            <a:off x="971550" y="3284538"/>
            <a:ext cx="6219825" cy="825500"/>
          </a:xfrm>
          <a:prstGeom prst="rect">
            <a:avLst/>
          </a:prstGeom>
          <a:noFill/>
          <a:ln>
            <a:noFill/>
          </a:ln>
        </p:spPr>
      </p:pic>
      <p:sp>
        <p:nvSpPr>
          <p:cNvPr id="1078" name="Google Shape;1078;p10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Weight Update Procedure(1/3)</a:t>
            </a:r>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084" name="Google Shape;1084;p103"/>
          <p:cNvSpPr txBox="1"/>
          <p:nvPr>
            <p:ph idx="1" type="body"/>
          </p:nvPr>
        </p:nvSpPr>
        <p:spPr>
          <a:xfrm>
            <a:off x="468313" y="2060575"/>
            <a:ext cx="8185150" cy="4267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Vectorially we may write</a:t>
            </a:r>
            <a:endParaRPr/>
          </a:p>
          <a:p>
            <a:pPr indent="-220980" lvl="0" marL="342900" rtl="0" algn="l">
              <a:spcBef>
                <a:spcPts val="640"/>
              </a:spcBef>
              <a:spcAft>
                <a:spcPts val="0"/>
              </a:spcAft>
              <a:buSzPts val="1920"/>
              <a:buNone/>
            </a:pPr>
            <a:r>
              <a:t/>
            </a:r>
            <a:endParaRPr/>
          </a:p>
          <a:p>
            <a:pPr indent="-342900" lvl="0" marL="342900" rtl="0" algn="l">
              <a:spcBef>
                <a:spcPts val="640"/>
              </a:spcBef>
              <a:spcAft>
                <a:spcPts val="0"/>
              </a:spcAft>
              <a:buSzPts val="1920"/>
              <a:buFont typeface="Noto Sans Symbols"/>
              <a:buNone/>
            </a:pPr>
            <a:r>
              <a:rPr lang="en-US"/>
              <a:t>	where we now re-introduced the iteration time dependence into the weight components:</a:t>
            </a:r>
            <a:endParaRPr sz="3400"/>
          </a:p>
        </p:txBody>
      </p:sp>
      <p:sp>
        <p:nvSpPr>
          <p:cNvPr id="1085" name="Google Shape;1085;p103"/>
          <p:cNvSpPr txBox="1"/>
          <p:nvPr/>
        </p:nvSpPr>
        <p:spPr>
          <a:xfrm>
            <a:off x="611188" y="90805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Tahoma"/>
              <a:ea typeface="Tahoma"/>
              <a:cs typeface="Tahoma"/>
              <a:sym typeface="Tahoma"/>
            </a:endParaRPr>
          </a:p>
        </p:txBody>
      </p:sp>
      <p:pic>
        <p:nvPicPr>
          <p:cNvPr id="1086" name="Google Shape;1086;p103"/>
          <p:cNvPicPr preferRelativeResize="0"/>
          <p:nvPr/>
        </p:nvPicPr>
        <p:blipFill rotWithShape="1">
          <a:blip r:embed="rId3">
            <a:alphaModFix/>
          </a:blip>
          <a:srcRect b="0" l="0" r="0" t="0"/>
          <a:stretch/>
        </p:blipFill>
        <p:spPr>
          <a:xfrm>
            <a:off x="1042988" y="2708275"/>
            <a:ext cx="6337300" cy="474663"/>
          </a:xfrm>
          <a:prstGeom prst="rect">
            <a:avLst/>
          </a:prstGeom>
          <a:noFill/>
          <a:ln>
            <a:noFill/>
          </a:ln>
        </p:spPr>
      </p:pic>
      <p:pic>
        <p:nvPicPr>
          <p:cNvPr id="1087" name="Google Shape;1087;p103"/>
          <p:cNvPicPr preferRelativeResize="0"/>
          <p:nvPr/>
        </p:nvPicPr>
        <p:blipFill rotWithShape="1">
          <a:blip r:embed="rId4">
            <a:alphaModFix/>
          </a:blip>
          <a:srcRect b="0" l="0" r="0" t="0"/>
          <a:stretch/>
        </p:blipFill>
        <p:spPr>
          <a:xfrm>
            <a:off x="1042988" y="4292600"/>
            <a:ext cx="6553200" cy="1025525"/>
          </a:xfrm>
          <a:prstGeom prst="rect">
            <a:avLst/>
          </a:prstGeom>
          <a:noFill/>
          <a:ln>
            <a:noFill/>
          </a:ln>
        </p:spPr>
      </p:pic>
      <p:sp>
        <p:nvSpPr>
          <p:cNvPr id="1088" name="Google Shape;1088;p10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Weight Update Procedure(2/3)</a:t>
            </a:r>
            <a:endParaRP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0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094" name="Google Shape;1094;p104"/>
          <p:cNvSpPr txBox="1"/>
          <p:nvPr>
            <p:ph idx="1" type="body"/>
          </p:nvPr>
        </p:nvSpPr>
        <p:spPr>
          <a:xfrm>
            <a:off x="395288" y="2133600"/>
            <a:ext cx="8185150" cy="299878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Equation (28) is the steepest descent update procedure. Note that steepest descent uses exact gradient information at each step to decide weight changes.</a:t>
            </a:r>
            <a:r>
              <a:rPr lang="en-US" sz="4000"/>
              <a:t>  </a:t>
            </a:r>
            <a:endParaRPr sz="4000"/>
          </a:p>
        </p:txBody>
      </p:sp>
      <p:sp>
        <p:nvSpPr>
          <p:cNvPr id="1095" name="Google Shape;1095;p104"/>
          <p:cNvSpPr txBox="1"/>
          <p:nvPr/>
        </p:nvSpPr>
        <p:spPr>
          <a:xfrm>
            <a:off x="611188" y="90805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dk1"/>
              </a:solidFill>
              <a:latin typeface="Tahoma"/>
              <a:ea typeface="Tahoma"/>
              <a:cs typeface="Tahoma"/>
              <a:sym typeface="Tahoma"/>
            </a:endParaRPr>
          </a:p>
        </p:txBody>
      </p:sp>
      <p:sp>
        <p:nvSpPr>
          <p:cNvPr id="1096" name="Google Shape;1096;p104"/>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Weight Update Procedure(3/3)</a:t>
            </a:r>
            <a:endParaRP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0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02" name="Google Shape;1102;p105"/>
          <p:cNvSpPr txBox="1"/>
          <p:nvPr>
            <p:ph type="title"/>
          </p:nvPr>
        </p:nvSpPr>
        <p:spPr>
          <a:xfrm>
            <a:off x="574675" y="304800"/>
            <a:ext cx="8174038"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Convergence of Steepest Descent </a:t>
            </a:r>
            <a:r>
              <a:rPr lang="en-US" sz="4000">
                <a:latin typeface="Comic Sans MS"/>
                <a:ea typeface="Comic Sans MS"/>
                <a:cs typeface="Comic Sans MS"/>
                <a:sym typeface="Comic Sans MS"/>
              </a:rPr>
              <a:t>–</a:t>
            </a:r>
            <a:r>
              <a:rPr lang="en-US" sz="4000"/>
              <a:t> 1(1/2)</a:t>
            </a:r>
            <a:endParaRPr sz="4000"/>
          </a:p>
        </p:txBody>
      </p:sp>
      <p:sp>
        <p:nvSpPr>
          <p:cNvPr id="1103" name="Google Shape;1103;p105"/>
          <p:cNvSpPr txBox="1"/>
          <p:nvPr>
            <p:ph idx="1" type="body"/>
          </p:nvPr>
        </p:nvSpPr>
        <p:spPr>
          <a:xfrm>
            <a:off x="539750" y="1916113"/>
            <a:ext cx="8001000" cy="4267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solidFill>
                  <a:srgbClr val="0000FF"/>
                </a:solidFill>
              </a:rPr>
              <a:t>Question:</a:t>
            </a:r>
            <a:r>
              <a:rPr lang="en-US"/>
              <a:t> What can one say about the stability of the algorithm? Does it converge for all values of     ?</a:t>
            </a:r>
            <a:endParaRPr/>
          </a:p>
          <a:p>
            <a:pPr indent="-342900" lvl="0" marL="342900" rtl="0" algn="l">
              <a:lnSpc>
                <a:spcPct val="90000"/>
              </a:lnSpc>
              <a:spcBef>
                <a:spcPts val="640"/>
              </a:spcBef>
              <a:spcAft>
                <a:spcPts val="0"/>
              </a:spcAft>
              <a:buSzPts val="1920"/>
              <a:buChar char="■"/>
            </a:pPr>
            <a:r>
              <a:rPr lang="en-US"/>
              <a:t>To answer this question consider the following series of subtitutions and transformations. From Eqns. (28) and (21)</a:t>
            </a:r>
            <a:endParaRPr/>
          </a:p>
        </p:txBody>
      </p:sp>
      <p:pic>
        <p:nvPicPr>
          <p:cNvPr id="1104" name="Google Shape;1104;p105"/>
          <p:cNvPicPr preferRelativeResize="0"/>
          <p:nvPr/>
        </p:nvPicPr>
        <p:blipFill rotWithShape="1">
          <a:blip r:embed="rId3">
            <a:alphaModFix/>
          </a:blip>
          <a:srcRect b="0" l="0" r="0" t="0"/>
          <a:stretch/>
        </p:blipFill>
        <p:spPr>
          <a:xfrm>
            <a:off x="3635375" y="2924175"/>
            <a:ext cx="266700" cy="346075"/>
          </a:xfrm>
          <a:prstGeom prst="rect">
            <a:avLst/>
          </a:prstGeom>
          <a:noFill/>
          <a:ln>
            <a:noFill/>
          </a:ln>
        </p:spPr>
      </p:pic>
      <p:pic>
        <p:nvPicPr>
          <p:cNvPr id="1105" name="Google Shape;1105;p105"/>
          <p:cNvPicPr preferRelativeResize="0"/>
          <p:nvPr/>
        </p:nvPicPr>
        <p:blipFill rotWithShape="1">
          <a:blip r:embed="rId4">
            <a:alphaModFix/>
          </a:blip>
          <a:srcRect b="0" l="0" r="0" t="0"/>
          <a:stretch/>
        </p:blipFill>
        <p:spPr>
          <a:xfrm>
            <a:off x="1042988" y="4719638"/>
            <a:ext cx="5257800" cy="2138362"/>
          </a:xfrm>
          <a:prstGeom prst="rect">
            <a:avLst/>
          </a:prstGeom>
          <a:noFill/>
          <a:ln>
            <a:noFill/>
          </a:ln>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0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11" name="Google Shape;1111;p106"/>
          <p:cNvSpPr txBox="1"/>
          <p:nvPr>
            <p:ph type="title"/>
          </p:nvPr>
        </p:nvSpPr>
        <p:spPr>
          <a:xfrm>
            <a:off x="574675" y="304800"/>
            <a:ext cx="8174038"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Convergence of Steepest Descent </a:t>
            </a:r>
            <a:r>
              <a:rPr lang="en-US" sz="4000">
                <a:latin typeface="Comic Sans MS"/>
                <a:ea typeface="Comic Sans MS"/>
                <a:cs typeface="Comic Sans MS"/>
                <a:sym typeface="Comic Sans MS"/>
              </a:rPr>
              <a:t>–</a:t>
            </a:r>
            <a:r>
              <a:rPr lang="en-US" sz="4000"/>
              <a:t> 1(2/2)</a:t>
            </a:r>
            <a:endParaRPr sz="4000"/>
          </a:p>
        </p:txBody>
      </p:sp>
      <p:sp>
        <p:nvSpPr>
          <p:cNvPr id="1112" name="Google Shape;1112;p106"/>
          <p:cNvSpPr txBox="1"/>
          <p:nvPr>
            <p:ph idx="1" type="body"/>
          </p:nvPr>
        </p:nvSpPr>
        <p:spPr>
          <a:xfrm>
            <a:off x="539750" y="2205038"/>
            <a:ext cx="8001000" cy="4267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1920"/>
              <a:buChar char="■"/>
            </a:pPr>
            <a:r>
              <a:rPr lang="en-US"/>
              <a:t>Transforming Eqn. (33) into </a:t>
            </a:r>
            <a:r>
              <a:rPr lang="en-US">
                <a:solidFill>
                  <a:srgbClr val="009900"/>
                </a:solidFill>
              </a:rPr>
              <a:t>V</a:t>
            </a:r>
            <a:r>
              <a:rPr lang="en-US"/>
              <a:t>-space (the principal coordinate system) by substitution of            for        yields:    </a:t>
            </a:r>
            <a:endParaRPr/>
          </a:p>
        </p:txBody>
      </p:sp>
      <p:pic>
        <p:nvPicPr>
          <p:cNvPr id="1113" name="Google Shape;1113;p106"/>
          <p:cNvPicPr preferRelativeResize="0"/>
          <p:nvPr/>
        </p:nvPicPr>
        <p:blipFill rotWithShape="1">
          <a:blip r:embed="rId3">
            <a:alphaModFix/>
          </a:blip>
          <a:srcRect b="0" l="0" r="0" t="0"/>
          <a:stretch/>
        </p:blipFill>
        <p:spPr>
          <a:xfrm>
            <a:off x="1476375" y="3141663"/>
            <a:ext cx="863600" cy="481012"/>
          </a:xfrm>
          <a:prstGeom prst="rect">
            <a:avLst/>
          </a:prstGeom>
          <a:noFill/>
          <a:ln>
            <a:noFill/>
          </a:ln>
        </p:spPr>
      </p:pic>
      <p:pic>
        <p:nvPicPr>
          <p:cNvPr id="1114" name="Google Shape;1114;p106"/>
          <p:cNvPicPr preferRelativeResize="0"/>
          <p:nvPr/>
        </p:nvPicPr>
        <p:blipFill rotWithShape="1">
          <a:blip r:embed="rId4">
            <a:alphaModFix/>
          </a:blip>
          <a:srcRect b="0" l="0" r="0" t="0"/>
          <a:stretch/>
        </p:blipFill>
        <p:spPr>
          <a:xfrm>
            <a:off x="3203575" y="3141663"/>
            <a:ext cx="447675" cy="503237"/>
          </a:xfrm>
          <a:prstGeom prst="rect">
            <a:avLst/>
          </a:prstGeom>
          <a:noFill/>
          <a:ln>
            <a:noFill/>
          </a:ln>
        </p:spPr>
      </p:pic>
      <p:pic>
        <p:nvPicPr>
          <p:cNvPr id="1115" name="Google Shape;1115;p106"/>
          <p:cNvPicPr preferRelativeResize="0"/>
          <p:nvPr/>
        </p:nvPicPr>
        <p:blipFill rotWithShape="1">
          <a:blip r:embed="rId5">
            <a:alphaModFix/>
          </a:blip>
          <a:srcRect b="0" l="0" r="0" t="0"/>
          <a:stretch/>
        </p:blipFill>
        <p:spPr>
          <a:xfrm>
            <a:off x="971550" y="4221163"/>
            <a:ext cx="6913563" cy="536575"/>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400" u="none" cap="none" strike="noStrike">
                <a:solidFill>
                  <a:schemeClr val="dk1"/>
                </a:solidFill>
                <a:latin typeface="Tahoma"/>
                <a:ea typeface="Tahoma"/>
                <a:cs typeface="Tahoma"/>
                <a:sym typeface="Tahoma"/>
              </a:rPr>
              <a:t>‹#›</a:t>
            </a:fld>
            <a:r>
              <a:rPr b="0" i="0" lang="en-US" sz="1400" u="none" cap="none" strike="noStrike">
                <a:solidFill>
                  <a:schemeClr val="dk1"/>
                </a:solidFill>
                <a:latin typeface="Tahoma"/>
                <a:ea typeface="Tahoma"/>
                <a:cs typeface="Tahoma"/>
                <a:sym typeface="Tahoma"/>
              </a:rPr>
              <a:t>/120</a:t>
            </a:r>
            <a:endParaRPr/>
          </a:p>
        </p:txBody>
      </p:sp>
      <p:sp>
        <p:nvSpPr>
          <p:cNvPr id="206" name="Google Shape;206;p2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Important Aspects of Human Memory(4/4)</a:t>
            </a:r>
            <a:endParaRPr/>
          </a:p>
        </p:txBody>
      </p:sp>
      <p:sp>
        <p:nvSpPr>
          <p:cNvPr id="207" name="Google Shape;207;p26"/>
          <p:cNvSpPr txBox="1"/>
          <p:nvPr>
            <p:ph idx="1" type="body"/>
          </p:nvPr>
        </p:nvSpPr>
        <p:spPr>
          <a:xfrm>
            <a:off x="468313" y="2017713"/>
            <a:ext cx="8486775" cy="4651375"/>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Long-term memory involves</a:t>
            </a:r>
            <a:endParaRPr/>
          </a:p>
          <a:p>
            <a:pPr indent="-285750" lvl="1" marL="742950" rtl="0" algn="l">
              <a:lnSpc>
                <a:spcPct val="80000"/>
              </a:lnSpc>
              <a:spcBef>
                <a:spcPts val="560"/>
              </a:spcBef>
              <a:spcAft>
                <a:spcPts val="0"/>
              </a:spcAft>
              <a:buSzPts val="1540"/>
              <a:buChar char="■"/>
            </a:pPr>
            <a:r>
              <a:rPr lang="en-US">
                <a:solidFill>
                  <a:srgbClr val="0000FF"/>
                </a:solidFill>
              </a:rPr>
              <a:t>plastic changes in the brain which take the form of strengthening or weakening of existing synapses</a:t>
            </a:r>
            <a:endParaRPr/>
          </a:p>
          <a:p>
            <a:pPr indent="-285750" lvl="1" marL="742950" rtl="0" algn="l">
              <a:lnSpc>
                <a:spcPct val="80000"/>
              </a:lnSpc>
              <a:spcBef>
                <a:spcPts val="560"/>
              </a:spcBef>
              <a:spcAft>
                <a:spcPts val="0"/>
              </a:spcAft>
              <a:buSzPts val="1540"/>
              <a:buChar char="■"/>
            </a:pPr>
            <a:r>
              <a:rPr lang="en-US">
                <a:solidFill>
                  <a:srgbClr val="0000FF"/>
                </a:solidFill>
              </a:rPr>
              <a:t>the formation of new synapses.</a:t>
            </a:r>
            <a:r>
              <a:rPr lang="en-US"/>
              <a:t> </a:t>
            </a:r>
            <a:endParaRPr/>
          </a:p>
          <a:p>
            <a:pPr indent="-342900" lvl="0" marL="342900" rtl="0" algn="l">
              <a:lnSpc>
                <a:spcPct val="80000"/>
              </a:lnSpc>
              <a:spcBef>
                <a:spcPts val="640"/>
              </a:spcBef>
              <a:spcAft>
                <a:spcPts val="0"/>
              </a:spcAft>
              <a:buSzPts val="1920"/>
              <a:buChar char="■"/>
            </a:pPr>
            <a:r>
              <a:rPr lang="en-US"/>
              <a:t>Learning mechanism distributes the memory over different areas</a:t>
            </a:r>
            <a:endParaRPr/>
          </a:p>
          <a:p>
            <a:pPr indent="-285750" lvl="1" marL="742950" rtl="0" algn="l">
              <a:lnSpc>
                <a:spcPct val="80000"/>
              </a:lnSpc>
              <a:spcBef>
                <a:spcPts val="560"/>
              </a:spcBef>
              <a:spcAft>
                <a:spcPts val="0"/>
              </a:spcAft>
              <a:buSzPts val="1540"/>
              <a:buChar char="■"/>
            </a:pPr>
            <a:r>
              <a:rPr lang="en-US">
                <a:solidFill>
                  <a:srgbClr val="0000FF"/>
                </a:solidFill>
              </a:rPr>
              <a:t>Makes robust to damage</a:t>
            </a:r>
            <a:endParaRPr/>
          </a:p>
          <a:p>
            <a:pPr indent="-285750" lvl="1" marL="742950" rtl="0" algn="l">
              <a:lnSpc>
                <a:spcPct val="80000"/>
              </a:lnSpc>
              <a:spcBef>
                <a:spcPts val="560"/>
              </a:spcBef>
              <a:spcAft>
                <a:spcPts val="0"/>
              </a:spcAft>
              <a:buSzPts val="1540"/>
              <a:buChar char="■"/>
            </a:pPr>
            <a:r>
              <a:rPr lang="en-US">
                <a:solidFill>
                  <a:srgbClr val="0000FF"/>
                </a:solidFill>
              </a:rPr>
              <a:t>Permits the brain to work easily from partially corrupted information</a:t>
            </a:r>
            <a:r>
              <a:rPr lang="en-US"/>
              <a:t>.</a:t>
            </a:r>
            <a:endParaRPr/>
          </a:p>
          <a:p>
            <a:pPr indent="-342900" lvl="0" marL="342900" rtl="0" algn="l">
              <a:lnSpc>
                <a:spcPct val="80000"/>
              </a:lnSpc>
              <a:spcBef>
                <a:spcPts val="640"/>
              </a:spcBef>
              <a:spcAft>
                <a:spcPts val="0"/>
              </a:spcAft>
              <a:buSzPts val="1920"/>
              <a:buChar char="■"/>
            </a:pPr>
            <a:r>
              <a:rPr lang="en-US"/>
              <a:t>Reflexive and declarative memories may actually involve different neuronal circuits.</a:t>
            </a:r>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07"/>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21" name="Google Shape;1121;p107"/>
          <p:cNvSpPr txBox="1"/>
          <p:nvPr>
            <p:ph idx="1" type="body"/>
          </p:nvPr>
        </p:nvSpPr>
        <p:spPr>
          <a:xfrm>
            <a:off x="611188" y="2017713"/>
            <a:ext cx="83439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920"/>
              <a:buChar char="■"/>
            </a:pPr>
            <a:r>
              <a:rPr lang="en-US"/>
              <a:t>Rotation to the principal axes of the elliptic contours can be effected by using              : </a:t>
            </a:r>
            <a:endParaRPr/>
          </a:p>
        </p:txBody>
      </p:sp>
      <p:sp>
        <p:nvSpPr>
          <p:cNvPr id="1122" name="Google Shape;1122;p107"/>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Steepest Descent Convergence </a:t>
            </a:r>
            <a:r>
              <a:rPr lang="en-US" sz="4000">
                <a:latin typeface="Comic Sans MS"/>
                <a:ea typeface="Comic Sans MS"/>
                <a:cs typeface="Comic Sans MS"/>
                <a:sym typeface="Comic Sans MS"/>
              </a:rPr>
              <a:t>–</a:t>
            </a:r>
            <a:r>
              <a:rPr lang="en-US" sz="4000"/>
              <a:t> 2(1/2)</a:t>
            </a:r>
            <a:endParaRPr sz="4000"/>
          </a:p>
        </p:txBody>
      </p:sp>
      <p:pic>
        <p:nvPicPr>
          <p:cNvPr id="1123" name="Google Shape;1123;p107"/>
          <p:cNvPicPr preferRelativeResize="0"/>
          <p:nvPr/>
        </p:nvPicPr>
        <p:blipFill rotWithShape="1">
          <a:blip r:embed="rId3">
            <a:alphaModFix/>
          </a:blip>
          <a:srcRect b="0" l="0" r="0" t="0"/>
          <a:stretch/>
        </p:blipFill>
        <p:spPr>
          <a:xfrm>
            <a:off x="6588125" y="2492375"/>
            <a:ext cx="892175" cy="373063"/>
          </a:xfrm>
          <a:prstGeom prst="rect">
            <a:avLst/>
          </a:prstGeom>
          <a:noFill/>
          <a:ln>
            <a:noFill/>
          </a:ln>
        </p:spPr>
      </p:pic>
      <p:pic>
        <p:nvPicPr>
          <p:cNvPr id="1124" name="Google Shape;1124;p107"/>
          <p:cNvPicPr preferRelativeResize="0"/>
          <p:nvPr/>
        </p:nvPicPr>
        <p:blipFill rotWithShape="1">
          <a:blip r:embed="rId4">
            <a:alphaModFix/>
          </a:blip>
          <a:srcRect b="0" l="0" r="0" t="0"/>
          <a:stretch/>
        </p:blipFill>
        <p:spPr>
          <a:xfrm>
            <a:off x="1116013" y="2924175"/>
            <a:ext cx="6840537" cy="544513"/>
          </a:xfrm>
          <a:prstGeom prst="rect">
            <a:avLst/>
          </a:prstGeom>
          <a:noFill/>
          <a:ln>
            <a:noFill/>
          </a:ln>
        </p:spPr>
      </p:pic>
      <p:sp>
        <p:nvSpPr>
          <p:cNvPr id="1125" name="Google Shape;1125;p107"/>
          <p:cNvSpPr txBox="1"/>
          <p:nvPr/>
        </p:nvSpPr>
        <p:spPr>
          <a:xfrm>
            <a:off x="1042988" y="3357563"/>
            <a:ext cx="522287" cy="5794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or</a:t>
            </a:r>
            <a:endParaRPr/>
          </a:p>
        </p:txBody>
      </p:sp>
      <p:pic>
        <p:nvPicPr>
          <p:cNvPr id="1126" name="Google Shape;1126;p107"/>
          <p:cNvPicPr preferRelativeResize="0"/>
          <p:nvPr/>
        </p:nvPicPr>
        <p:blipFill rotWithShape="1">
          <a:blip r:embed="rId5">
            <a:alphaModFix/>
          </a:blip>
          <a:srcRect b="0" l="0" r="0" t="0"/>
          <a:stretch/>
        </p:blipFill>
        <p:spPr>
          <a:xfrm>
            <a:off x="1331913" y="3933825"/>
            <a:ext cx="7056437" cy="1630363"/>
          </a:xfrm>
          <a:prstGeom prst="rect">
            <a:avLst/>
          </a:prstGeom>
          <a:noFill/>
          <a:ln>
            <a:noFill/>
          </a:ln>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08"/>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32" name="Google Shape;1132;p108"/>
          <p:cNvSpPr txBox="1"/>
          <p:nvPr>
            <p:ph idx="1" type="body"/>
          </p:nvPr>
        </p:nvSpPr>
        <p:spPr>
          <a:xfrm>
            <a:off x="611188" y="2017713"/>
            <a:ext cx="83439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where </a:t>
            </a:r>
            <a:r>
              <a:rPr lang="en-US">
                <a:solidFill>
                  <a:srgbClr val="009900"/>
                </a:solidFill>
              </a:rPr>
              <a:t>D</a:t>
            </a:r>
            <a:r>
              <a:rPr lang="en-US"/>
              <a:t> is the diagonal eigenvalue matrix. Recursive application of</a:t>
            </a:r>
            <a:endParaRPr/>
          </a:p>
          <a:p>
            <a:pPr indent="-342900" lvl="0" marL="342900" rtl="0" algn="l">
              <a:spcBef>
                <a:spcPts val="640"/>
              </a:spcBef>
              <a:spcAft>
                <a:spcPts val="0"/>
              </a:spcAft>
              <a:buSzPts val="1920"/>
              <a:buFont typeface="Noto Sans Symbols"/>
              <a:buNone/>
            </a:pPr>
            <a:r>
              <a:rPr lang="en-US"/>
              <a:t>	Eqn. (37) yields:</a:t>
            </a:r>
            <a:endParaRPr/>
          </a:p>
          <a:p>
            <a:pPr indent="-220980" lvl="0" marL="342900" rtl="0" algn="l">
              <a:spcBef>
                <a:spcPts val="640"/>
              </a:spcBef>
              <a:spcAft>
                <a:spcPts val="0"/>
              </a:spcAft>
              <a:buSzPts val="1920"/>
              <a:buNone/>
            </a:pPr>
            <a:r>
              <a:t/>
            </a:r>
            <a:endParaRPr/>
          </a:p>
          <a:p>
            <a:pPr indent="-342900" lvl="0" marL="342900" rtl="0" algn="l">
              <a:spcBef>
                <a:spcPts val="640"/>
              </a:spcBef>
              <a:spcAft>
                <a:spcPts val="0"/>
              </a:spcAft>
              <a:buSzPts val="1920"/>
              <a:buChar char="■"/>
            </a:pPr>
            <a:r>
              <a:rPr lang="en-US"/>
              <a:t>It follows from this that for stability and convergence of the algorithm:</a:t>
            </a:r>
            <a:endParaRPr/>
          </a:p>
        </p:txBody>
      </p:sp>
      <p:sp>
        <p:nvSpPr>
          <p:cNvPr id="1133" name="Google Shape;1133;p108"/>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Steepest Descent Convergence </a:t>
            </a:r>
            <a:r>
              <a:rPr lang="en-US" sz="4000">
                <a:latin typeface="Comic Sans MS"/>
                <a:ea typeface="Comic Sans MS"/>
                <a:cs typeface="Comic Sans MS"/>
                <a:sym typeface="Comic Sans MS"/>
              </a:rPr>
              <a:t>–</a:t>
            </a:r>
            <a:r>
              <a:rPr lang="en-US" sz="4000"/>
              <a:t> 2(2/2)</a:t>
            </a:r>
            <a:endParaRPr sz="4000"/>
          </a:p>
        </p:txBody>
      </p:sp>
      <p:sp>
        <p:nvSpPr>
          <p:cNvPr id="1134" name="Google Shape;1134;p108"/>
          <p:cNvSpPr txBox="1"/>
          <p:nvPr/>
        </p:nvSpPr>
        <p:spPr>
          <a:xfrm>
            <a:off x="1476375" y="2746375"/>
            <a:ext cx="414338"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ahoma"/>
                <a:ea typeface="Tahoma"/>
                <a:cs typeface="Tahoma"/>
                <a:sym typeface="Tahoma"/>
              </a:rPr>
              <a:t>or</a:t>
            </a:r>
            <a:endParaRPr/>
          </a:p>
        </p:txBody>
      </p:sp>
      <p:pic>
        <p:nvPicPr>
          <p:cNvPr id="1135" name="Google Shape;1135;p108"/>
          <p:cNvPicPr preferRelativeResize="0"/>
          <p:nvPr/>
        </p:nvPicPr>
        <p:blipFill rotWithShape="1">
          <a:blip r:embed="rId3">
            <a:alphaModFix/>
          </a:blip>
          <a:srcRect b="0" l="0" r="0" t="0"/>
          <a:stretch/>
        </p:blipFill>
        <p:spPr>
          <a:xfrm>
            <a:off x="1116013" y="3644900"/>
            <a:ext cx="6911975" cy="638175"/>
          </a:xfrm>
          <a:prstGeom prst="rect">
            <a:avLst/>
          </a:prstGeom>
          <a:noFill/>
          <a:ln>
            <a:noFill/>
          </a:ln>
        </p:spPr>
      </p:pic>
      <p:pic>
        <p:nvPicPr>
          <p:cNvPr id="1136" name="Google Shape;1136;p108"/>
          <p:cNvPicPr preferRelativeResize="0"/>
          <p:nvPr/>
        </p:nvPicPr>
        <p:blipFill rotWithShape="1">
          <a:blip r:embed="rId4">
            <a:alphaModFix/>
          </a:blip>
          <a:srcRect b="0" l="0" r="0" t="0"/>
          <a:stretch/>
        </p:blipFill>
        <p:spPr>
          <a:xfrm>
            <a:off x="1187450" y="5373688"/>
            <a:ext cx="6769100" cy="747712"/>
          </a:xfrm>
          <a:prstGeom prst="rect">
            <a:avLst/>
          </a:prstGeom>
          <a:noFill/>
          <a:ln>
            <a:noFill/>
          </a:ln>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09"/>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42" name="Google Shape;1142;p109"/>
          <p:cNvSpPr txBox="1"/>
          <p:nvPr>
            <p:ph idx="1" type="body"/>
          </p:nvPr>
        </p:nvSpPr>
        <p:spPr>
          <a:xfrm>
            <a:off x="395288" y="2060575"/>
            <a:ext cx="8208962"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Font typeface="Noto Sans Symbols"/>
              <a:buNone/>
            </a:pPr>
            <a:r>
              <a:rPr lang="en-US"/>
              <a:t>This requires that</a:t>
            </a:r>
            <a:endParaRPr/>
          </a:p>
          <a:p>
            <a:pPr indent="-342900" lvl="0" marL="342900" rtl="0" algn="l">
              <a:spcBef>
                <a:spcPts val="640"/>
              </a:spcBef>
              <a:spcAft>
                <a:spcPts val="0"/>
              </a:spcAft>
              <a:buSzPts val="1920"/>
              <a:buFont typeface="Noto Sans Symbols"/>
              <a:buNone/>
            </a:pPr>
            <a:r>
              <a:t/>
            </a:r>
            <a:endParaRPr/>
          </a:p>
          <a:p>
            <a:pPr indent="-342900" lvl="0" marL="342900" rtl="0" algn="l">
              <a:spcBef>
                <a:spcPts val="640"/>
              </a:spcBef>
              <a:spcAft>
                <a:spcPts val="0"/>
              </a:spcAft>
              <a:buSzPts val="1920"/>
              <a:buFont typeface="Noto Sans Symbols"/>
              <a:buNone/>
            </a:pPr>
            <a:r>
              <a:t/>
            </a:r>
            <a:endParaRPr/>
          </a:p>
          <a:p>
            <a:pPr indent="-342900" lvl="0" marL="342900" rtl="0" algn="l">
              <a:spcBef>
                <a:spcPts val="640"/>
              </a:spcBef>
              <a:spcAft>
                <a:spcPts val="0"/>
              </a:spcAft>
              <a:buSzPts val="1920"/>
              <a:buFont typeface="Noto Sans Symbols"/>
              <a:buNone/>
            </a:pPr>
            <a:r>
              <a:t/>
            </a:r>
            <a:endParaRPr/>
          </a:p>
          <a:p>
            <a:pPr indent="-342900" lvl="0" marL="342900" rtl="0" algn="l">
              <a:spcBef>
                <a:spcPts val="640"/>
              </a:spcBef>
              <a:spcAft>
                <a:spcPts val="0"/>
              </a:spcAft>
              <a:buSzPts val="1920"/>
              <a:buFont typeface="Noto Sans Symbols"/>
              <a:buNone/>
            </a:pPr>
            <a:r>
              <a:rPr lang="en-US"/>
              <a:t>		</a:t>
            </a:r>
            <a:endParaRPr/>
          </a:p>
          <a:p>
            <a:pPr indent="-342900" lvl="0" marL="342900" rtl="0" algn="l">
              <a:spcBef>
                <a:spcPts val="640"/>
              </a:spcBef>
              <a:spcAft>
                <a:spcPts val="0"/>
              </a:spcAft>
              <a:buSzPts val="1920"/>
              <a:buFont typeface="Noto Sans Symbols"/>
              <a:buNone/>
            </a:pPr>
            <a:r>
              <a:rPr lang="en-US"/>
              <a:t>        being the largest eigenvalue of </a:t>
            </a:r>
            <a:r>
              <a:rPr lang="en-US">
                <a:solidFill>
                  <a:srgbClr val="009900"/>
                </a:solidFill>
              </a:rPr>
              <a:t>R</a:t>
            </a:r>
            <a:r>
              <a:rPr lang="en-US"/>
              <a:t>.</a:t>
            </a:r>
            <a:endParaRPr/>
          </a:p>
        </p:txBody>
      </p:sp>
      <p:pic>
        <p:nvPicPr>
          <p:cNvPr id="1143" name="Google Shape;1143;p109"/>
          <p:cNvPicPr preferRelativeResize="0"/>
          <p:nvPr/>
        </p:nvPicPr>
        <p:blipFill rotWithShape="1">
          <a:blip r:embed="rId3">
            <a:alphaModFix/>
          </a:blip>
          <a:srcRect b="0" l="0" r="0" t="0"/>
          <a:stretch/>
        </p:blipFill>
        <p:spPr>
          <a:xfrm>
            <a:off x="900113" y="2565400"/>
            <a:ext cx="5772150" cy="557213"/>
          </a:xfrm>
          <a:prstGeom prst="rect">
            <a:avLst/>
          </a:prstGeom>
          <a:noFill/>
          <a:ln>
            <a:noFill/>
          </a:ln>
        </p:spPr>
      </p:pic>
      <p:sp>
        <p:nvSpPr>
          <p:cNvPr id="1144" name="Google Shape;1144;p109"/>
          <p:cNvSpPr txBox="1"/>
          <p:nvPr/>
        </p:nvSpPr>
        <p:spPr>
          <a:xfrm>
            <a:off x="539750" y="3001963"/>
            <a:ext cx="522288" cy="5794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or</a:t>
            </a:r>
            <a:endParaRPr/>
          </a:p>
        </p:txBody>
      </p:sp>
      <p:pic>
        <p:nvPicPr>
          <p:cNvPr id="1145" name="Google Shape;1145;p109"/>
          <p:cNvPicPr preferRelativeResize="0"/>
          <p:nvPr/>
        </p:nvPicPr>
        <p:blipFill rotWithShape="1">
          <a:blip r:embed="rId4">
            <a:alphaModFix/>
          </a:blip>
          <a:srcRect b="0" l="0" r="0" t="0"/>
          <a:stretch/>
        </p:blipFill>
        <p:spPr>
          <a:xfrm>
            <a:off x="1042988" y="3573463"/>
            <a:ext cx="5467350" cy="755650"/>
          </a:xfrm>
          <a:prstGeom prst="rect">
            <a:avLst/>
          </a:prstGeom>
          <a:noFill/>
          <a:ln>
            <a:noFill/>
          </a:ln>
        </p:spPr>
      </p:pic>
      <p:sp>
        <p:nvSpPr>
          <p:cNvPr id="1146" name="Google Shape;1146;p109"/>
          <p:cNvSpPr txBox="1"/>
          <p:nvPr/>
        </p:nvSpPr>
        <p:spPr>
          <a:xfrm>
            <a:off x="395288" y="305911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pic>
        <p:nvPicPr>
          <p:cNvPr id="1147" name="Google Shape;1147;p109"/>
          <p:cNvPicPr preferRelativeResize="0"/>
          <p:nvPr/>
        </p:nvPicPr>
        <p:blipFill rotWithShape="1">
          <a:blip r:embed="rId5">
            <a:alphaModFix/>
          </a:blip>
          <a:srcRect b="0" l="0" r="0" t="0"/>
          <a:stretch/>
        </p:blipFill>
        <p:spPr>
          <a:xfrm>
            <a:off x="611188" y="5084763"/>
            <a:ext cx="571500" cy="449262"/>
          </a:xfrm>
          <a:prstGeom prst="rect">
            <a:avLst/>
          </a:prstGeom>
          <a:noFill/>
          <a:ln>
            <a:noFill/>
          </a:ln>
        </p:spPr>
      </p:pic>
      <p:sp>
        <p:nvSpPr>
          <p:cNvPr id="1148" name="Google Shape;1148;p109"/>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Steepest Descent Convergence </a:t>
            </a:r>
            <a:r>
              <a:rPr lang="en-US" sz="4000">
                <a:latin typeface="Comic Sans MS"/>
                <a:ea typeface="Comic Sans MS"/>
                <a:cs typeface="Comic Sans MS"/>
                <a:sym typeface="Comic Sans MS"/>
              </a:rPr>
              <a:t>–</a:t>
            </a:r>
            <a:r>
              <a:rPr lang="en-US" sz="4000"/>
              <a:t> 3(1/2)</a:t>
            </a:r>
            <a:endParaRPr sz="400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10"/>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54" name="Google Shape;1154;p110"/>
          <p:cNvSpPr txBox="1"/>
          <p:nvPr>
            <p:ph idx="1" type="body"/>
          </p:nvPr>
        </p:nvSpPr>
        <p:spPr>
          <a:xfrm>
            <a:off x="395288" y="2060575"/>
            <a:ext cx="8208962"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Times New Roman"/>
              <a:buNone/>
            </a:pPr>
            <a:r>
              <a:rPr lang="en-US"/>
              <a:t>If this condition is satisfied then we have</a:t>
            </a:r>
            <a:endParaRPr/>
          </a:p>
          <a:p>
            <a:pPr indent="-342900" lvl="0" marL="342900" rtl="0" algn="l">
              <a:spcBef>
                <a:spcPts val="640"/>
              </a:spcBef>
              <a:spcAft>
                <a:spcPts val="0"/>
              </a:spcAft>
              <a:buSzPts val="1920"/>
              <a:buFont typeface="Noto Sans Symbols"/>
              <a:buNone/>
            </a:pPr>
            <a:r>
              <a:t/>
            </a:r>
            <a:endParaRPr/>
          </a:p>
          <a:p>
            <a:pPr indent="-342900" lvl="0" marL="342900" rtl="0" algn="l">
              <a:spcBef>
                <a:spcPts val="640"/>
              </a:spcBef>
              <a:spcAft>
                <a:spcPts val="0"/>
              </a:spcAft>
              <a:buSzPts val="1920"/>
              <a:buFont typeface="Noto Sans Symbols"/>
              <a:buNone/>
            </a:pPr>
            <a:r>
              <a:t/>
            </a:r>
            <a:endParaRPr/>
          </a:p>
          <a:p>
            <a:pPr indent="-342900" lvl="0" marL="342900" rtl="0" algn="l">
              <a:spcBef>
                <a:spcPts val="640"/>
              </a:spcBef>
              <a:spcAft>
                <a:spcPts val="0"/>
              </a:spcAft>
              <a:buSzPts val="1920"/>
              <a:buFont typeface="Noto Sans Symbols"/>
              <a:buNone/>
            </a:pPr>
            <a:r>
              <a:t/>
            </a:r>
            <a:endParaRPr/>
          </a:p>
          <a:p>
            <a:pPr indent="-342900" lvl="0" marL="342900" rtl="0" algn="l">
              <a:spcBef>
                <a:spcPts val="640"/>
              </a:spcBef>
              <a:spcAft>
                <a:spcPts val="0"/>
              </a:spcAft>
              <a:buSzPts val="1920"/>
              <a:buChar char="■"/>
            </a:pPr>
            <a:r>
              <a:rPr lang="en-US">
                <a:solidFill>
                  <a:schemeClr val="hlink"/>
                </a:solidFill>
              </a:rPr>
              <a:t>Steepest descent is guaranteed to converge to the Weiner solution as long as the learning rate is maintained within the limits defined by Eqn. (41).</a:t>
            </a:r>
            <a:endParaRPr/>
          </a:p>
        </p:txBody>
      </p:sp>
      <p:sp>
        <p:nvSpPr>
          <p:cNvPr id="1155" name="Google Shape;1155;p110"/>
          <p:cNvSpPr txBox="1"/>
          <p:nvPr/>
        </p:nvSpPr>
        <p:spPr>
          <a:xfrm>
            <a:off x="395288" y="3059113"/>
            <a:ext cx="184150" cy="396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Tahoma"/>
              <a:ea typeface="Tahoma"/>
              <a:cs typeface="Tahoma"/>
              <a:sym typeface="Tahoma"/>
            </a:endParaRPr>
          </a:p>
        </p:txBody>
      </p:sp>
      <p:pic>
        <p:nvPicPr>
          <p:cNvPr id="1156" name="Google Shape;1156;p110"/>
          <p:cNvPicPr preferRelativeResize="0"/>
          <p:nvPr/>
        </p:nvPicPr>
        <p:blipFill rotWithShape="1">
          <a:blip r:embed="rId3">
            <a:alphaModFix/>
          </a:blip>
          <a:srcRect b="0" l="0" r="0" t="0"/>
          <a:stretch/>
        </p:blipFill>
        <p:spPr>
          <a:xfrm>
            <a:off x="827088" y="2708275"/>
            <a:ext cx="7561262" cy="1292225"/>
          </a:xfrm>
          <a:prstGeom prst="rect">
            <a:avLst/>
          </a:prstGeom>
          <a:noFill/>
          <a:ln>
            <a:noFill/>
          </a:ln>
        </p:spPr>
      </p:pic>
      <p:sp>
        <p:nvSpPr>
          <p:cNvPr id="1157" name="Google Shape;1157;p110"/>
          <p:cNvSpPr txBox="1"/>
          <p:nvPr/>
        </p:nvSpPr>
        <p:spPr>
          <a:xfrm>
            <a:off x="900113" y="3357563"/>
            <a:ext cx="522287" cy="5794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Times New Roman"/>
                <a:ea typeface="Times New Roman"/>
                <a:cs typeface="Times New Roman"/>
                <a:sym typeface="Times New Roman"/>
              </a:rPr>
              <a:t>or</a:t>
            </a:r>
            <a:endParaRPr/>
          </a:p>
        </p:txBody>
      </p:sp>
      <p:sp>
        <p:nvSpPr>
          <p:cNvPr id="1158" name="Google Shape;1158;p110"/>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Steepest Descent Convergence </a:t>
            </a:r>
            <a:r>
              <a:rPr lang="en-US" sz="4000">
                <a:latin typeface="Comic Sans MS"/>
                <a:ea typeface="Comic Sans MS"/>
                <a:cs typeface="Comic Sans MS"/>
                <a:sym typeface="Comic Sans MS"/>
              </a:rPr>
              <a:t>–</a:t>
            </a:r>
            <a:r>
              <a:rPr lang="en-US" sz="4000"/>
              <a:t> 3(2/2)</a:t>
            </a:r>
            <a:endParaRPr sz="4000"/>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1"/>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64" name="Google Shape;1164;p111"/>
          <p:cNvSpPr txBox="1"/>
          <p:nvPr>
            <p:ph idx="1" type="body"/>
          </p:nvPr>
        </p:nvSpPr>
        <p:spPr>
          <a:xfrm>
            <a:off x="611188" y="2133600"/>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This simulation example employs the fifth order function data scatter with the data shifted in the y direction by 0.5. Consequently, the values of </a:t>
            </a:r>
            <a:r>
              <a:rPr lang="en-US">
                <a:solidFill>
                  <a:srgbClr val="009900"/>
                </a:solidFill>
              </a:rPr>
              <a:t>R,P</a:t>
            </a:r>
            <a:r>
              <a:rPr lang="en-US"/>
              <a:t> and the Weiner solution are respectively:</a:t>
            </a:r>
            <a:endParaRPr/>
          </a:p>
        </p:txBody>
      </p:sp>
      <p:sp>
        <p:nvSpPr>
          <p:cNvPr id="1165" name="Google Shape;1165;p111"/>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Computer Simulation Example(1/2)</a:t>
            </a:r>
            <a:endParaRPr/>
          </a:p>
        </p:txBody>
      </p:sp>
      <p:pic>
        <p:nvPicPr>
          <p:cNvPr id="1166" name="Google Shape;1166;p111"/>
          <p:cNvPicPr preferRelativeResize="0"/>
          <p:nvPr/>
        </p:nvPicPr>
        <p:blipFill rotWithShape="1">
          <a:blip r:embed="rId3">
            <a:alphaModFix/>
          </a:blip>
          <a:srcRect b="0" l="0" r="0" t="0"/>
          <a:stretch/>
        </p:blipFill>
        <p:spPr>
          <a:xfrm>
            <a:off x="1187450" y="4724400"/>
            <a:ext cx="6537325" cy="1673225"/>
          </a:xfrm>
          <a:prstGeom prst="rect">
            <a:avLst/>
          </a:prstGeom>
          <a:noFill/>
          <a:ln>
            <a:noFill/>
          </a:ln>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12"/>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72" name="Google Shape;1172;p112"/>
          <p:cNvSpPr txBox="1"/>
          <p:nvPr>
            <p:ph idx="1" type="body"/>
          </p:nvPr>
        </p:nvSpPr>
        <p:spPr>
          <a:xfrm>
            <a:off x="468313" y="2060575"/>
            <a:ext cx="7772400" cy="4114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20"/>
              <a:buChar char="■"/>
            </a:pPr>
            <a:r>
              <a:rPr lang="en-US"/>
              <a:t>Exact gradient information is available since the correlation matrix </a:t>
            </a:r>
            <a:r>
              <a:rPr lang="en-US">
                <a:solidFill>
                  <a:srgbClr val="009900"/>
                </a:solidFill>
              </a:rPr>
              <a:t>R</a:t>
            </a:r>
            <a:r>
              <a:rPr lang="en-US"/>
              <a:t> and the cross-correlation matrix </a:t>
            </a:r>
            <a:r>
              <a:rPr lang="en-US">
                <a:solidFill>
                  <a:srgbClr val="009900"/>
                </a:solidFill>
              </a:rPr>
              <a:t>P</a:t>
            </a:r>
            <a:r>
              <a:rPr lang="en-US"/>
              <a:t> are known.</a:t>
            </a:r>
            <a:endParaRPr/>
          </a:p>
          <a:p>
            <a:pPr indent="-342900" lvl="0" marL="342900" rtl="0" algn="l">
              <a:spcBef>
                <a:spcPts val="640"/>
              </a:spcBef>
              <a:spcAft>
                <a:spcPts val="0"/>
              </a:spcAft>
              <a:buSzPts val="1920"/>
              <a:buChar char="■"/>
            </a:pPr>
            <a:r>
              <a:rPr lang="en-US"/>
              <a:t>The weights are updated using the equation:</a:t>
            </a:r>
            <a:endParaRPr/>
          </a:p>
          <a:p>
            <a:pPr indent="-220980" lvl="0" marL="342900" rtl="0" algn="l">
              <a:spcBef>
                <a:spcPts val="640"/>
              </a:spcBef>
              <a:spcAft>
                <a:spcPts val="0"/>
              </a:spcAft>
              <a:buSzPts val="1920"/>
              <a:buNone/>
            </a:pPr>
            <a:r>
              <a:t/>
            </a:r>
            <a:endParaRPr/>
          </a:p>
        </p:txBody>
      </p:sp>
      <p:sp>
        <p:nvSpPr>
          <p:cNvPr id="1173" name="Google Shape;1173;p112"/>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Computer Simulation Example(2/2)</a:t>
            </a:r>
            <a:endParaRPr/>
          </a:p>
        </p:txBody>
      </p:sp>
      <p:pic>
        <p:nvPicPr>
          <p:cNvPr id="1174" name="Google Shape;1174;p112"/>
          <p:cNvPicPr preferRelativeResize="0"/>
          <p:nvPr/>
        </p:nvPicPr>
        <p:blipFill rotWithShape="1">
          <a:blip r:embed="rId3">
            <a:alphaModFix/>
          </a:blip>
          <a:srcRect b="0" l="0" r="0" t="0"/>
          <a:stretch/>
        </p:blipFill>
        <p:spPr>
          <a:xfrm>
            <a:off x="1042988" y="4292600"/>
            <a:ext cx="7632700" cy="561975"/>
          </a:xfrm>
          <a:prstGeom prst="rect">
            <a:avLst/>
          </a:prstGeom>
          <a:noFill/>
          <a:ln>
            <a:noFill/>
          </a:ln>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13"/>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80" name="Google Shape;1180;p113"/>
          <p:cNvSpPr/>
          <p:nvPr/>
        </p:nvSpPr>
        <p:spPr>
          <a:xfrm>
            <a:off x="539750" y="2060575"/>
            <a:ext cx="8316913" cy="3937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eta = .01;                                   </a:t>
            </a:r>
            <a:r>
              <a:rPr lang="en-US" sz="1800">
                <a:solidFill>
                  <a:srgbClr val="0000FF"/>
                </a:solidFill>
                <a:latin typeface="Comic Sans MS"/>
                <a:ea typeface="Comic Sans MS"/>
                <a:cs typeface="Comic Sans MS"/>
                <a:sym typeface="Comic Sans MS"/>
              </a:rPr>
              <a:t>%</a:t>
            </a:r>
            <a:r>
              <a:rPr lang="en-US" sz="1800">
                <a:solidFill>
                  <a:srgbClr val="009900"/>
                </a:solidFill>
                <a:latin typeface="Comic Sans MS"/>
                <a:ea typeface="Comic Sans MS"/>
                <a:cs typeface="Comic Sans MS"/>
                <a:sym typeface="Comic Sans MS"/>
              </a:rPr>
              <a:t> </a:t>
            </a:r>
            <a:r>
              <a:rPr lang="en-US" sz="1800">
                <a:solidFill>
                  <a:srgbClr val="0000FF"/>
                </a:solidFill>
                <a:latin typeface="Comic Sans MS"/>
                <a:ea typeface="Comic Sans MS"/>
                <a:cs typeface="Comic Sans MS"/>
                <a:sym typeface="Comic Sans MS"/>
              </a:rPr>
              <a:t>Set learning rate</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R=zeros(2,2);                            </a:t>
            </a:r>
            <a:r>
              <a:rPr lang="en-US" sz="1800">
                <a:solidFill>
                  <a:srgbClr val="0000FF"/>
                </a:solidFill>
                <a:latin typeface="Comic Sans MS"/>
                <a:ea typeface="Comic Sans MS"/>
                <a:cs typeface="Comic Sans MS"/>
                <a:sym typeface="Comic Sans MS"/>
              </a:rPr>
              <a:t>%</a:t>
            </a:r>
            <a:r>
              <a:rPr lang="en-US" sz="1800">
                <a:solidFill>
                  <a:srgbClr val="009900"/>
                </a:solidFill>
                <a:latin typeface="Comic Sans MS"/>
                <a:ea typeface="Comic Sans MS"/>
                <a:cs typeface="Comic Sans MS"/>
                <a:sym typeface="Comic Sans MS"/>
              </a:rPr>
              <a:t> </a:t>
            </a:r>
            <a:r>
              <a:rPr lang="en-US" sz="1800">
                <a:solidFill>
                  <a:srgbClr val="0000FF"/>
                </a:solidFill>
                <a:latin typeface="Comic Sans MS"/>
                <a:ea typeface="Comic Sans MS"/>
                <a:cs typeface="Comic Sans MS"/>
                <a:sym typeface="Comic Sans MS"/>
              </a:rPr>
              <a:t>Initialize correlation matrix</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X = [ones(1,max_points);x];       </a:t>
            </a:r>
            <a:r>
              <a:rPr lang="en-US" sz="1800">
                <a:solidFill>
                  <a:srgbClr val="0000FF"/>
                </a:solidFill>
                <a:latin typeface="Comic Sans MS"/>
                <a:ea typeface="Comic Sans MS"/>
                <a:cs typeface="Comic Sans MS"/>
                <a:sym typeface="Comic Sans MS"/>
              </a:rPr>
              <a:t>%</a:t>
            </a:r>
            <a:r>
              <a:rPr lang="en-US" sz="1800">
                <a:solidFill>
                  <a:srgbClr val="009900"/>
                </a:solidFill>
                <a:latin typeface="Comic Sans MS"/>
                <a:ea typeface="Comic Sans MS"/>
                <a:cs typeface="Comic Sans MS"/>
                <a:sym typeface="Comic Sans MS"/>
              </a:rPr>
              <a:t> </a:t>
            </a:r>
            <a:r>
              <a:rPr lang="en-US" sz="1800">
                <a:solidFill>
                  <a:srgbClr val="0000FF"/>
                </a:solidFill>
                <a:latin typeface="Comic Sans MS"/>
                <a:ea typeface="Comic Sans MS"/>
                <a:cs typeface="Comic Sans MS"/>
                <a:sym typeface="Comic Sans MS"/>
              </a:rPr>
              <a:t>Augment input vectors</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P = (sum([d.*X(1,:); d.*X(2,:)],2))/max_points;  </a:t>
            </a:r>
            <a:r>
              <a:rPr lang="en-US" sz="1800">
                <a:solidFill>
                  <a:srgbClr val="0000FF"/>
                </a:solidFill>
                <a:latin typeface="Comic Sans MS"/>
                <a:ea typeface="Comic Sans MS"/>
                <a:cs typeface="Comic Sans MS"/>
                <a:sym typeface="Comic Sans MS"/>
              </a:rPr>
              <a:t>% Cross-correlations</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D = (sum(d.^2))/max_points; %squares;           </a:t>
            </a:r>
            <a:r>
              <a:rPr lang="en-US" sz="1800">
                <a:solidFill>
                  <a:srgbClr val="0000FF"/>
                </a:solidFill>
                <a:latin typeface="Comic Sans MS"/>
                <a:ea typeface="Comic Sans MS"/>
                <a:cs typeface="Comic Sans MS"/>
                <a:sym typeface="Comic Sans MS"/>
              </a:rPr>
              <a:t>% target expectations</a:t>
            </a:r>
            <a:endParaRPr/>
          </a:p>
          <a:p>
            <a:pPr indent="0" lvl="0" marL="0" marR="0" rtl="0" algn="l">
              <a:spcBef>
                <a:spcPts val="0"/>
              </a:spcBef>
              <a:spcAft>
                <a:spcPts val="0"/>
              </a:spcAft>
              <a:buNone/>
            </a:pPr>
            <a:r>
              <a:t/>
            </a:r>
            <a:endParaRPr sz="1800">
              <a:solidFill>
                <a:srgbClr val="0000FF"/>
              </a:solidFill>
              <a:latin typeface="Comic Sans MS"/>
              <a:ea typeface="Comic Sans MS"/>
              <a:cs typeface="Comic Sans MS"/>
              <a:sym typeface="Comic Sans MS"/>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for k =1:max_points</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R = R + X(:,k)*X(:,k)';             </a:t>
            </a:r>
            <a:r>
              <a:rPr lang="en-US" sz="1800">
                <a:solidFill>
                  <a:srgbClr val="0000FF"/>
                </a:solidFill>
                <a:latin typeface="Comic Sans MS"/>
                <a:ea typeface="Comic Sans MS"/>
                <a:cs typeface="Comic Sans MS"/>
                <a:sym typeface="Comic Sans MS"/>
              </a:rPr>
              <a:t>% Compute R</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end</a:t>
            </a:r>
            <a:endParaRPr/>
          </a:p>
          <a:p>
            <a:pPr indent="0" lvl="0" marL="0" marR="0" rtl="0" algn="l">
              <a:spcBef>
                <a:spcPts val="0"/>
              </a:spcBef>
              <a:spcAft>
                <a:spcPts val="0"/>
              </a:spcAft>
              <a:buNone/>
            </a:pPr>
            <a:r>
              <a:t/>
            </a:r>
            <a:endParaRPr sz="1800">
              <a:solidFill>
                <a:srgbClr val="009900"/>
              </a:solidFill>
              <a:latin typeface="Comic Sans MS"/>
              <a:ea typeface="Comic Sans MS"/>
              <a:cs typeface="Comic Sans MS"/>
              <a:sym typeface="Comic Sans MS"/>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R = R/max_points;</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weiner=inv(R)*P;                      </a:t>
            </a:r>
            <a:r>
              <a:rPr lang="en-US" sz="1800">
                <a:solidFill>
                  <a:srgbClr val="0000FF"/>
                </a:solidFill>
                <a:latin typeface="Comic Sans MS"/>
                <a:ea typeface="Comic Sans MS"/>
                <a:cs typeface="Comic Sans MS"/>
                <a:sym typeface="Comic Sans MS"/>
              </a:rPr>
              <a:t>% Compute the Weiner solution</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errormin = D - P'*inv(R)*P;      </a:t>
            </a:r>
            <a:r>
              <a:rPr lang="en-US" sz="1800">
                <a:solidFill>
                  <a:srgbClr val="0000FF"/>
                </a:solidFill>
                <a:latin typeface="Comic Sans MS"/>
                <a:ea typeface="Comic Sans MS"/>
                <a:cs typeface="Comic Sans MS"/>
                <a:sym typeface="Comic Sans MS"/>
              </a:rPr>
              <a:t>% Find the minimum error</a:t>
            </a:r>
            <a:endParaRPr/>
          </a:p>
        </p:txBody>
      </p:sp>
      <p:sp>
        <p:nvSpPr>
          <p:cNvPr id="1181" name="Google Shape;1181;p113"/>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MATLAB Simulation Example(1/3)</a:t>
            </a:r>
            <a:endParaRPr/>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14"/>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87" name="Google Shape;1187;p114"/>
          <p:cNvSpPr/>
          <p:nvPr/>
        </p:nvSpPr>
        <p:spPr>
          <a:xfrm>
            <a:off x="539750" y="1916113"/>
            <a:ext cx="8353425" cy="44862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shift1 = linspace(-12,12, 21);              </a:t>
            </a:r>
            <a:r>
              <a:rPr lang="en-US" sz="1800">
                <a:solidFill>
                  <a:srgbClr val="0000FF"/>
                </a:solidFill>
                <a:latin typeface="Comic Sans MS"/>
                <a:ea typeface="Comic Sans MS"/>
                <a:cs typeface="Comic Sans MS"/>
                <a:sym typeface="Comic Sans MS"/>
              </a:rPr>
              <a:t>% Generate a weight space matrix</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shift2 = linspace(-9,9, 21);</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for i = 1:21                                         </a:t>
            </a:r>
            <a:r>
              <a:rPr lang="en-US" sz="1800">
                <a:solidFill>
                  <a:srgbClr val="0000FF"/>
                </a:solidFill>
                <a:latin typeface="Comic Sans MS"/>
                <a:ea typeface="Comic Sans MS"/>
                <a:cs typeface="Comic Sans MS"/>
                <a:sym typeface="Comic Sans MS"/>
              </a:rPr>
              <a:t>% Compute a weight matrix about </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shiftwts(1,i) =  weiner(1)+shift1(i);  </a:t>
            </a:r>
            <a:r>
              <a:rPr lang="en-US" sz="1800">
                <a:solidFill>
                  <a:srgbClr val="0000FF"/>
                </a:solidFill>
                <a:latin typeface="Comic Sans MS"/>
                <a:ea typeface="Comic Sans MS"/>
                <a:cs typeface="Comic Sans MS"/>
                <a:sym typeface="Comic Sans MS"/>
              </a:rPr>
              <a:t>% Weiner solution</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shiftwts(2,i) =  weiner(2)+shift2(i);</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end</a:t>
            </a:r>
            <a:endParaRPr/>
          </a:p>
          <a:p>
            <a:pPr indent="0" lvl="0" marL="0" marR="0" rtl="0" algn="l">
              <a:spcBef>
                <a:spcPts val="0"/>
              </a:spcBef>
              <a:spcAft>
                <a:spcPts val="0"/>
              </a:spcAft>
              <a:buNone/>
            </a:pPr>
            <a:r>
              <a:t/>
            </a:r>
            <a:endParaRPr sz="1800">
              <a:solidFill>
                <a:srgbClr val="009900"/>
              </a:solidFill>
              <a:latin typeface="Comic Sans MS"/>
              <a:ea typeface="Comic Sans MS"/>
              <a:cs typeface="Comic Sans MS"/>
              <a:sym typeface="Comic Sans MS"/>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for i=1:21                                          </a:t>
            </a:r>
            <a:r>
              <a:rPr lang="en-US" sz="1800">
                <a:solidFill>
                  <a:srgbClr val="0000FF"/>
                </a:solidFill>
                <a:latin typeface="Comic Sans MS"/>
                <a:ea typeface="Comic Sans MS"/>
                <a:cs typeface="Comic Sans MS"/>
                <a:sym typeface="Comic Sans MS"/>
              </a:rPr>
              <a:t>% Compute the error matrix</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for j = 1:21                                      </a:t>
            </a:r>
            <a:r>
              <a:rPr lang="en-US" sz="1800">
                <a:solidFill>
                  <a:srgbClr val="0000FF"/>
                </a:solidFill>
                <a:latin typeface="Comic Sans MS"/>
                <a:ea typeface="Comic Sans MS"/>
                <a:cs typeface="Comic Sans MS"/>
                <a:sym typeface="Comic Sans MS"/>
              </a:rPr>
              <a:t>% to plot the error contours</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error(i,j) = sum((d - (shiftwts(1,i) + x.*shiftwts(2,j))).^2);</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end</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end</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error = error/max_points;</a:t>
            </a:r>
            <a:endParaRPr/>
          </a:p>
          <a:p>
            <a:pPr indent="0" lvl="0" marL="0" marR="0" rtl="0" algn="l">
              <a:spcBef>
                <a:spcPts val="0"/>
              </a:spcBef>
              <a:spcAft>
                <a:spcPts val="0"/>
              </a:spcAft>
              <a:buNone/>
            </a:pPr>
            <a:r>
              <a:t/>
            </a:r>
            <a:endParaRPr sz="1800">
              <a:solidFill>
                <a:srgbClr val="009900"/>
              </a:solidFill>
              <a:latin typeface="Comic Sans MS"/>
              <a:ea typeface="Comic Sans MS"/>
              <a:cs typeface="Comic Sans MS"/>
              <a:sym typeface="Comic Sans MS"/>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figure; hold on;                                % </a:t>
            </a:r>
            <a:r>
              <a:rPr lang="en-US" sz="1800">
                <a:solidFill>
                  <a:srgbClr val="0000FF"/>
                </a:solidFill>
                <a:latin typeface="Comic Sans MS"/>
                <a:ea typeface="Comic Sans MS"/>
                <a:cs typeface="Comic Sans MS"/>
                <a:sym typeface="Comic Sans MS"/>
              </a:rPr>
              <a:t>Plot the error contours</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plot(weiner(1),weiner(2),'*k')          % </a:t>
            </a:r>
            <a:r>
              <a:rPr lang="en-US" sz="1800">
                <a:solidFill>
                  <a:srgbClr val="0000FF"/>
                </a:solidFill>
                <a:latin typeface="Comic Sans MS"/>
                <a:ea typeface="Comic Sans MS"/>
                <a:cs typeface="Comic Sans MS"/>
                <a:sym typeface="Comic Sans MS"/>
              </a:rPr>
              <a:t>Labelling statements no shown</a:t>
            </a:r>
            <a:endParaRPr/>
          </a:p>
        </p:txBody>
      </p:sp>
      <p:sp>
        <p:nvSpPr>
          <p:cNvPr id="1188" name="Google Shape;1188;p114"/>
          <p:cNvSpPr txBox="1"/>
          <p:nvPr>
            <p:ph type="title"/>
          </p:nvPr>
        </p:nvSpPr>
        <p:spPr>
          <a:xfrm>
            <a:off x="574675" y="304800"/>
            <a:ext cx="8245475"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MATLAB Simulation Example (2/3)</a:t>
            </a:r>
            <a:endParaRP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15"/>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194" name="Google Shape;1194;p115"/>
          <p:cNvSpPr/>
          <p:nvPr/>
        </p:nvSpPr>
        <p:spPr>
          <a:xfrm>
            <a:off x="468313" y="2205038"/>
            <a:ext cx="8064500" cy="33877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w = 10*(2*rand(2,1)-1);                          </a:t>
            </a:r>
            <a:r>
              <a:rPr lang="en-US" sz="1800">
                <a:solidFill>
                  <a:srgbClr val="0000FF"/>
                </a:solidFill>
                <a:latin typeface="Comic Sans MS"/>
                <a:ea typeface="Comic Sans MS"/>
                <a:cs typeface="Comic Sans MS"/>
                <a:sym typeface="Comic Sans MS"/>
              </a:rPr>
              <a:t>% Randomize weights</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w0 = w;                                                  </a:t>
            </a:r>
            <a:r>
              <a:rPr lang="en-US" sz="1800">
                <a:solidFill>
                  <a:srgbClr val="0000FF"/>
                </a:solidFill>
                <a:latin typeface="Comic Sans MS"/>
                <a:ea typeface="Comic Sans MS"/>
                <a:cs typeface="Comic Sans MS"/>
                <a:sym typeface="Comic Sans MS"/>
              </a:rPr>
              <a:t>% Remember the initial weights</a:t>
            </a:r>
            <a:endParaRPr/>
          </a:p>
          <a:p>
            <a:pPr indent="0" lvl="0" marL="0" marR="0" rtl="0" algn="l">
              <a:spcBef>
                <a:spcPts val="0"/>
              </a:spcBef>
              <a:spcAft>
                <a:spcPts val="0"/>
              </a:spcAft>
              <a:buNone/>
            </a:pPr>
            <a:r>
              <a:t/>
            </a:r>
            <a:endParaRPr sz="1800">
              <a:solidFill>
                <a:srgbClr val="0000FF"/>
              </a:solidFill>
              <a:latin typeface="Comic Sans MS"/>
              <a:ea typeface="Comic Sans MS"/>
              <a:cs typeface="Comic Sans MS"/>
              <a:sym typeface="Comic Sans MS"/>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for loop = 1:500                                     </a:t>
            </a:r>
            <a:r>
              <a:rPr lang="en-US" sz="1800">
                <a:solidFill>
                  <a:srgbClr val="0000FF"/>
                </a:solidFill>
                <a:latin typeface="Comic Sans MS"/>
                <a:ea typeface="Comic Sans MS"/>
                <a:cs typeface="Comic Sans MS"/>
                <a:sym typeface="Comic Sans MS"/>
              </a:rPr>
              <a:t>% Perform descent for 500 iters</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w = w + eta*(-2*(R*w-P));</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wts1(loop)=w(1); wts2(loop)=w(2);</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End</a:t>
            </a:r>
            <a:endParaRPr/>
          </a:p>
          <a:p>
            <a:pPr indent="0" lvl="0" marL="0" marR="0" rtl="0" algn="l">
              <a:spcBef>
                <a:spcPts val="0"/>
              </a:spcBef>
              <a:spcAft>
                <a:spcPts val="0"/>
              </a:spcAft>
              <a:buNone/>
            </a:pPr>
            <a:r>
              <a:t/>
            </a:r>
            <a:endParaRPr sz="1800">
              <a:solidFill>
                <a:srgbClr val="009900"/>
              </a:solidFill>
              <a:latin typeface="Comic Sans MS"/>
              <a:ea typeface="Comic Sans MS"/>
              <a:cs typeface="Comic Sans MS"/>
              <a:sym typeface="Comic Sans MS"/>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a:t>
            </a:r>
            <a:r>
              <a:rPr lang="en-US" sz="1800">
                <a:solidFill>
                  <a:srgbClr val="0000FF"/>
                </a:solidFill>
                <a:latin typeface="Comic Sans MS"/>
                <a:ea typeface="Comic Sans MS"/>
                <a:cs typeface="Comic Sans MS"/>
                <a:sym typeface="Comic Sans MS"/>
              </a:rPr>
              <a:t>% Set up weights for plotting</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wts1=[w0(1) wts1]; wts2=[w0(2) wts2]; </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 </a:t>
            </a:r>
            <a:endParaRPr/>
          </a:p>
          <a:p>
            <a:pPr indent="0" lvl="0" marL="0" marR="0" rtl="0" algn="l">
              <a:spcBef>
                <a:spcPts val="0"/>
              </a:spcBef>
              <a:spcAft>
                <a:spcPts val="0"/>
              </a:spcAft>
              <a:buNone/>
            </a:pPr>
            <a:r>
              <a:rPr lang="en-US" sz="1800">
                <a:solidFill>
                  <a:srgbClr val="009900"/>
                </a:solidFill>
                <a:latin typeface="Comic Sans MS"/>
                <a:ea typeface="Comic Sans MS"/>
                <a:cs typeface="Comic Sans MS"/>
                <a:sym typeface="Comic Sans MS"/>
              </a:rPr>
              <a:t>plot(wts1,wts2,'r')                                </a:t>
            </a:r>
            <a:r>
              <a:rPr lang="en-US" sz="1800">
                <a:solidFill>
                  <a:srgbClr val="0000FF"/>
                </a:solidFill>
                <a:latin typeface="Comic Sans MS"/>
                <a:ea typeface="Comic Sans MS"/>
                <a:cs typeface="Comic Sans MS"/>
                <a:sym typeface="Comic Sans MS"/>
              </a:rPr>
              <a:t>% Plot the weight trajectory</a:t>
            </a:r>
            <a:endParaRPr/>
          </a:p>
        </p:txBody>
      </p:sp>
      <p:sp>
        <p:nvSpPr>
          <p:cNvPr id="1195" name="Google Shape;1195;p115"/>
          <p:cNvSpPr txBox="1"/>
          <p:nvPr>
            <p:ph type="title"/>
          </p:nvPr>
        </p:nvSpPr>
        <p:spPr>
          <a:xfrm>
            <a:off x="511175" y="304800"/>
            <a:ext cx="8174038" cy="121602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MATLAB Simulation Example (3/3)</a:t>
            </a:r>
            <a:endParaRP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16"/>
          <p:cNvSpPr txBox="1"/>
          <p:nvPr>
            <p:ph idx="12" type="sldNum"/>
          </p:nvPr>
        </p:nvSpPr>
        <p:spPr>
          <a:xfrm>
            <a:off x="7042150" y="6243638"/>
            <a:ext cx="1905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400">
                <a:solidFill>
                  <a:schemeClr val="dk1"/>
                </a:solidFill>
                <a:latin typeface="Tahoma"/>
                <a:ea typeface="Tahoma"/>
                <a:cs typeface="Tahoma"/>
                <a:sym typeface="Tahoma"/>
              </a:rPr>
              <a:t>‹#›</a:t>
            </a:fld>
            <a:r>
              <a:rPr lang="en-US" sz="1400">
                <a:solidFill>
                  <a:schemeClr val="dk1"/>
                </a:solidFill>
                <a:latin typeface="Tahoma"/>
                <a:ea typeface="Tahoma"/>
                <a:cs typeface="Tahoma"/>
                <a:sym typeface="Tahoma"/>
              </a:rPr>
              <a:t>/120</a:t>
            </a:r>
            <a:endParaRPr/>
          </a:p>
        </p:txBody>
      </p:sp>
      <p:sp>
        <p:nvSpPr>
          <p:cNvPr id="1201" name="Google Shape;1201;p116"/>
          <p:cNvSpPr txBox="1"/>
          <p:nvPr>
            <p:ph type="title"/>
          </p:nvPr>
        </p:nvSpPr>
        <p:spPr>
          <a:xfrm>
            <a:off x="1150938" y="214313"/>
            <a:ext cx="7793037" cy="14620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0"/>
              <a:t>Smooth Trajectory towards the Weiner Solution</a:t>
            </a:r>
            <a:endParaRPr/>
          </a:p>
        </p:txBody>
      </p:sp>
      <p:sp>
        <p:nvSpPr>
          <p:cNvPr id="1202" name="Google Shape;1202;p116"/>
          <p:cNvSpPr txBox="1"/>
          <p:nvPr>
            <p:ph idx="1" type="body"/>
          </p:nvPr>
        </p:nvSpPr>
        <p:spPr>
          <a:xfrm>
            <a:off x="439738" y="2143125"/>
            <a:ext cx="3052762" cy="4267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680"/>
              <a:buChar char="■"/>
            </a:pPr>
            <a:r>
              <a:rPr lang="en-US" sz="2800"/>
              <a:t>Steepest descent uses  exact gradient information to search the Weiner solution in weight space.</a:t>
            </a:r>
            <a:endParaRPr/>
          </a:p>
          <a:p>
            <a:pPr indent="-342900" lvl="0" marL="342900" rtl="0" algn="l">
              <a:spcBef>
                <a:spcPts val="560"/>
              </a:spcBef>
              <a:spcAft>
                <a:spcPts val="0"/>
              </a:spcAft>
              <a:buSzPts val="1680"/>
              <a:buFont typeface="Noto Sans Symbols"/>
              <a:buNone/>
            </a:pPr>
            <a:r>
              <a:t/>
            </a:r>
            <a:endParaRPr sz="2800"/>
          </a:p>
        </p:txBody>
      </p:sp>
      <p:pic>
        <p:nvPicPr>
          <p:cNvPr id="1203" name="Google Shape;1203;p116"/>
          <p:cNvPicPr preferRelativeResize="0"/>
          <p:nvPr>
            <p:ph idx="2" type="body"/>
          </p:nvPr>
        </p:nvPicPr>
        <p:blipFill rotWithShape="1">
          <a:blip r:embed="rId3">
            <a:alphaModFix/>
          </a:blip>
          <a:srcRect b="0" l="0" r="0" t="0"/>
          <a:stretch/>
        </p:blipFill>
        <p:spPr>
          <a:xfrm>
            <a:off x="4024313" y="2522538"/>
            <a:ext cx="4840287" cy="3603625"/>
          </a:xfrm>
          <a:prstGeom prst="rect">
            <a:avLst/>
          </a:prstGeom>
          <a:noFill/>
          <a:ln cap="flat" cmpd="sng" w="19050">
            <a:solidFill>
              <a:srgbClr val="993366"/>
            </a:solidFill>
            <a:prstDash val="solid"/>
            <a:miter lim="800000"/>
            <a:headEnd len="sm" w="sm" type="none"/>
            <a:tailEnd len="sm" w="sm" type="none"/>
          </a:ln>
        </p:spPr>
      </p:pic>
      <p:pic>
        <p:nvPicPr>
          <p:cNvPr id="1204" name="Google Shape;1204;p116"/>
          <p:cNvPicPr preferRelativeResize="0"/>
          <p:nvPr>
            <p:ph idx="3" type="body"/>
          </p:nvPr>
        </p:nvPicPr>
        <p:blipFill rotWithShape="1">
          <a:blip r:embed="rId4">
            <a:alphaModFix/>
          </a:blip>
          <a:srcRect b="0" l="0" r="0" t="0"/>
          <a:stretch/>
        </p:blipFill>
        <p:spPr>
          <a:xfrm>
            <a:off x="5041900" y="2038350"/>
            <a:ext cx="2797175" cy="381000"/>
          </a:xfrm>
          <a:prstGeom prst="rect">
            <a:avLst/>
          </a:prstGeom>
          <a:noFill/>
          <a:ln cap="flat" cmpd="sng" w="19050">
            <a:solidFill>
              <a:srgbClr val="008000"/>
            </a:solidFill>
            <a:prstDash val="solid"/>
            <a:miter lim="800000"/>
            <a:headEnd len="sm" w="sm" type="none"/>
            <a:tailEnd len="sm" w="sm" type="none"/>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